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8" r:id="rId3"/>
    <p:sldId id="268" r:id="rId4"/>
    <p:sldId id="277" r:id="rId5"/>
    <p:sldId id="261" r:id="rId6"/>
    <p:sldId id="262" r:id="rId7"/>
  </p:sldIdLst>
  <p:sldSz cx="10693400" cy="7561263"/>
  <p:notesSz cx="6797675" cy="9926638"/>
  <p:defaultTextStyle>
    <a:defPPr>
      <a:defRPr lang="ru-RU"/>
    </a:defPPr>
    <a:lvl1pPr marL="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74" y="-414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-3582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ерхний колонтитул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41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9E73E-7EA2-451B-BBA3-EC75EF7680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51225-1F91-4C47-96BA-3B1C93C874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45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51225-1F91-4C47-96BA-3B1C93C8745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51225-1F91-4C47-96BA-3B1C93C8745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4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Лого-банка_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46700" y="684287"/>
            <a:ext cx="4680520" cy="443309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774512" y="4932759"/>
            <a:ext cx="6444396" cy="1656184"/>
          </a:xfrm>
        </p:spPr>
        <p:txBody>
          <a:bodyPr>
            <a:normAutofit/>
          </a:bodyPr>
          <a:lstStyle>
            <a:lvl1pPr>
              <a:lnSpc>
                <a:spcPts val="5200"/>
              </a:lnSpc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ru-RU" dirty="0" smtClean="0"/>
              <a:t>Заголовок презентации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_Спис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1"/>
          </p:nvPr>
        </p:nvSpPr>
        <p:spPr>
          <a:xfrm>
            <a:off x="522288" y="1548383"/>
            <a:ext cx="9576940" cy="5184576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 hasCustomPrompt="1"/>
          </p:nvPr>
        </p:nvSpPr>
        <p:spPr>
          <a:xfrm>
            <a:off x="522288" y="1548384"/>
            <a:ext cx="9793287" cy="5184575"/>
          </a:xfrm>
        </p:spPr>
        <p:txBody>
          <a:bodyPr lIns="0" tIns="0" rIns="0" bIns="0">
            <a:normAutofit/>
          </a:bodyPr>
          <a:lstStyle>
            <a:lvl1pPr marL="0">
              <a:spcBef>
                <a:spcPts val="1000"/>
              </a:spcBef>
              <a:buNone/>
              <a:defRPr sz="14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ru-RU" dirty="0" smtClean="0"/>
              <a:t>Текст слайда</a:t>
            </a:r>
            <a:endParaRPr lang="en-US" dirty="0" smtClean="0"/>
          </a:p>
          <a:p>
            <a:pPr lvl="0"/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3"/>
          </p:nvPr>
        </p:nvSpPr>
        <p:spPr>
          <a:xfrm>
            <a:off x="522288" y="1548383"/>
            <a:ext cx="4608388" cy="5184576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Содержимое 9"/>
          <p:cNvSpPr>
            <a:spLocks noGrp="1"/>
          </p:cNvSpPr>
          <p:nvPr>
            <p:ph sz="quarter" idx="14"/>
          </p:nvPr>
        </p:nvSpPr>
        <p:spPr>
          <a:xfrm>
            <a:off x="5569992" y="1548383"/>
            <a:ext cx="4608388" cy="5184576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+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1"/>
          </p:nvPr>
        </p:nvSpPr>
        <p:spPr>
          <a:xfrm>
            <a:off x="522288" y="1332359"/>
            <a:ext cx="3240087" cy="2449512"/>
          </a:xfr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4122564" y="1691953"/>
            <a:ext cx="6048672" cy="288478"/>
          </a:xfrm>
        </p:spPr>
        <p:txBody>
          <a:bodyPr>
            <a:normAutofit/>
          </a:bodyPr>
          <a:lstStyle>
            <a:lvl1pPr mar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  <a:defRPr lang="ru-RU" sz="16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</a:pPr>
            <a:r>
              <a:rPr lang="ru-RU" dirty="0" smtClean="0"/>
              <a:t>Подзаголовок 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122564" y="2124447"/>
            <a:ext cx="6048672" cy="1656184"/>
          </a:xfrm>
        </p:spPr>
        <p:txBody>
          <a:bodyPr>
            <a:normAutofit/>
          </a:bodyPr>
          <a:lstStyle>
            <a:lvl1pPr mar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  <a:def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</a:pPr>
            <a:r>
              <a:rPr lang="ru-RU" dirty="0" smtClean="0"/>
              <a:t>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</a:t>
            </a:r>
            <a:endParaRPr lang="ru-RU" dirty="0"/>
          </a:p>
        </p:txBody>
      </p:sp>
      <p:sp>
        <p:nvSpPr>
          <p:cNvPr id="17" name="Рисунок 4"/>
          <p:cNvSpPr>
            <a:spLocks noGrp="1"/>
          </p:cNvSpPr>
          <p:nvPr>
            <p:ph type="pic" sz="quarter" idx="16"/>
          </p:nvPr>
        </p:nvSpPr>
        <p:spPr>
          <a:xfrm>
            <a:off x="522288" y="4140671"/>
            <a:ext cx="3240087" cy="2449512"/>
          </a:xfrm>
        </p:spPr>
        <p:txBody>
          <a:bodyPr/>
          <a:lstStyle>
            <a:lvl1pPr>
              <a:buNone/>
              <a:defRPr/>
            </a:lvl1pPr>
          </a:lstStyle>
          <a:p>
            <a:endParaRPr lang="ru-RU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4122564" y="4500265"/>
            <a:ext cx="6048672" cy="288478"/>
          </a:xfrm>
        </p:spPr>
        <p:txBody>
          <a:bodyPr>
            <a:normAutofit/>
          </a:bodyPr>
          <a:lstStyle>
            <a:lvl1pPr mar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  <a:defRPr lang="ru-RU" sz="16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</a:pPr>
            <a:r>
              <a:rPr lang="ru-RU" dirty="0" smtClean="0"/>
              <a:t>Подзаголовок 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4122564" y="4932759"/>
            <a:ext cx="6048672" cy="1656184"/>
          </a:xfrm>
        </p:spPr>
        <p:txBody>
          <a:bodyPr>
            <a:normAutofit/>
          </a:bodyPr>
          <a:lstStyle>
            <a:lvl1pPr mar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  <a:defRPr lang="ru-RU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57188" algn="l" defTabSz="995690" rtl="0" eaLnBrk="1" latinLnBrk="0" hangingPunct="1">
              <a:spcBef>
                <a:spcPts val="1000"/>
              </a:spcBef>
              <a:buClr>
                <a:schemeClr val="accent1"/>
              </a:buClr>
              <a:buSzPct val="130000"/>
              <a:buFont typeface="Arial" pitchFamily="34" charset="0"/>
              <a:buNone/>
              <a:tabLst/>
            </a:pPr>
            <a:r>
              <a:rPr lang="ru-RU" dirty="0" smtClean="0"/>
              <a:t>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второстепенный текст, 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пасибо за внимание!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1314252" y="2772519"/>
            <a:ext cx="6336704" cy="1800200"/>
          </a:xfrm>
        </p:spPr>
        <p:txBody>
          <a:bodyPr>
            <a:normAutofit/>
          </a:bodyPr>
          <a:lstStyle>
            <a:lvl1pPr>
              <a:lnSpc>
                <a:spcPts val="4000"/>
              </a:lnSpc>
              <a:defRPr sz="3600" b="0" baseline="0">
                <a:latin typeface="+mj-lt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лого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544984" y="7020991"/>
            <a:ext cx="2713484" cy="2713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24248"/>
            <a:ext cx="6444396" cy="57606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332359"/>
            <a:ext cx="9624060" cy="53285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9019108" y="7092999"/>
            <a:ext cx="1152128" cy="216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accent5"/>
                </a:solidFill>
                <a:latin typeface="+mj-lt"/>
              </a:rPr>
              <a:t>avangard.ru</a:t>
            </a:r>
            <a:endParaRPr lang="ru-RU" sz="1400" b="1" dirty="0">
              <a:solidFill>
                <a:schemeClr val="accent5"/>
              </a:solidFill>
              <a:latin typeface="+mj-lt"/>
            </a:endParaRPr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522164" y="972319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1" r:id="rId4"/>
    <p:sldLayoutId id="2147483654" r:id="rId5"/>
    <p:sldLayoutId id="2147483652" r:id="rId6"/>
  </p:sldLayoutIdLst>
  <p:hf sldNum="0" hdr="0" dt="0"/>
  <p:txStyles>
    <p:titleStyle>
      <a:lvl1pPr algn="l" defTabSz="99569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95690" rtl="0" eaLnBrk="1" latinLnBrk="0" hangingPunct="1">
        <a:spcBef>
          <a:spcPts val="1000"/>
        </a:spcBef>
        <a:buClr>
          <a:schemeClr val="accent1"/>
        </a:buClr>
        <a:buSzPct val="130000"/>
        <a:buFont typeface="Arial" pitchFamily="34" charset="0"/>
        <a:buChar char="■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0113" indent="-357188" algn="l" defTabSz="995690" rtl="0" eaLnBrk="1" latinLnBrk="0" hangingPunct="1">
        <a:spcBef>
          <a:spcPts val="1000"/>
        </a:spcBef>
        <a:buClr>
          <a:schemeClr val="accent1"/>
        </a:buClr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357188" algn="l" defTabSz="995690" rtl="0" eaLnBrk="1" latinLnBrk="0" hangingPunct="1">
        <a:spcBef>
          <a:spcPts val="1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971675" indent="-357188" algn="l" defTabSz="995690" rtl="0" eaLnBrk="1" latinLnBrk="0" hangingPunct="1">
        <a:spcBef>
          <a:spcPts val="1000"/>
        </a:spcBef>
        <a:buClr>
          <a:schemeClr val="accent1"/>
        </a:buClr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514600" indent="-357188" algn="l" defTabSz="995690" rtl="0" eaLnBrk="1" latinLnBrk="0" hangingPunct="1">
        <a:spcBef>
          <a:spcPts val="1000"/>
        </a:spcBef>
        <a:buClr>
          <a:schemeClr val="accent1"/>
        </a:buClr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ШКОЛЬНАЯ КАРТА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 smtClean="0"/>
              <a:t>г. Иркутск                                                  2021г.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32948" y="684287"/>
            <a:ext cx="10198328" cy="687697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59112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/>
            <a:r>
              <a:rPr lang="ru-RU" altLang="ru-RU" sz="1400" b="1" dirty="0" smtClean="0">
                <a:solidFill>
                  <a:srgbClr val="000000"/>
                </a:solidFill>
              </a:rPr>
              <a:t>Участники процесса </a:t>
            </a:r>
            <a:r>
              <a:rPr lang="ru-RU" altLang="ru-RU" sz="1400" dirty="0" smtClean="0">
                <a:solidFill>
                  <a:srgbClr val="000000"/>
                </a:solidFill>
              </a:rPr>
              <a:t>-  родители, школа, поставщик питания, банк.</a:t>
            </a:r>
          </a:p>
          <a:p>
            <a:pPr eaLnBrk="1"/>
            <a:r>
              <a:rPr lang="ru-RU" altLang="ru-RU" sz="1400" b="1" dirty="0" smtClean="0">
                <a:solidFill>
                  <a:srgbClr val="000000"/>
                </a:solidFill>
              </a:rPr>
              <a:t>Задача </a:t>
            </a:r>
            <a:r>
              <a:rPr lang="ru-RU" altLang="ru-RU" sz="1400" dirty="0" smtClean="0">
                <a:solidFill>
                  <a:srgbClr val="000000"/>
                </a:solidFill>
              </a:rPr>
              <a:t>- организация  прозрачных, безопасных, удобных безналичных расчетов в школьных столовых.</a:t>
            </a: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- Банк бесплатно выпускает и обслуживает  именные пластиковые карты: карту</a:t>
            </a:r>
          </a:p>
          <a:p>
            <a:pPr eaLnBrk="1"/>
            <a:r>
              <a:rPr lang="ru-RU" altLang="ru-RU" sz="1400" dirty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«</a:t>
            </a:r>
            <a:r>
              <a:rPr lang="ru-RU" altLang="ru-RU" sz="1400" dirty="0">
                <a:solidFill>
                  <a:srgbClr val="000000"/>
                </a:solidFill>
              </a:rPr>
              <a:t>Родитель» и </a:t>
            </a:r>
            <a:r>
              <a:rPr lang="ru-RU" altLang="ru-RU" sz="1400" dirty="0" smtClean="0">
                <a:solidFill>
                  <a:srgbClr val="000000"/>
                </a:solidFill>
              </a:rPr>
              <a:t>карту «Школьник</a:t>
            </a:r>
            <a:r>
              <a:rPr lang="ru-RU" altLang="ru-RU" sz="1400" dirty="0">
                <a:solidFill>
                  <a:srgbClr val="000000"/>
                </a:solidFill>
              </a:rPr>
              <a:t>».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- Карта </a:t>
            </a:r>
            <a:r>
              <a:rPr lang="ru-RU" altLang="ru-RU" sz="1400" b="1" dirty="0">
                <a:solidFill>
                  <a:srgbClr val="000000"/>
                </a:solidFill>
              </a:rPr>
              <a:t>«Школьник» </a:t>
            </a:r>
            <a:r>
              <a:rPr lang="ru-RU" altLang="ru-RU" sz="1400" dirty="0">
                <a:solidFill>
                  <a:srgbClr val="000000"/>
                </a:solidFill>
              </a:rPr>
              <a:t>- идентификационная пластиковая </a:t>
            </a:r>
            <a:r>
              <a:rPr lang="ru-RU" altLang="ru-RU" sz="1400" dirty="0" smtClean="0">
                <a:solidFill>
                  <a:srgbClr val="000000"/>
                </a:solidFill>
              </a:rPr>
              <a:t>карта, которой </a:t>
            </a:r>
            <a:r>
              <a:rPr lang="ru-RU" altLang="ru-RU" sz="1400" dirty="0">
                <a:solidFill>
                  <a:srgbClr val="000000"/>
                </a:solidFill>
              </a:rPr>
              <a:t>ребенок </a:t>
            </a:r>
            <a:r>
              <a:rPr lang="ru-RU" altLang="ru-RU" sz="1400" dirty="0" smtClean="0">
                <a:solidFill>
                  <a:srgbClr val="000000"/>
                </a:solidFill>
              </a:rPr>
              <a:t>может</a:t>
            </a:r>
            <a:endParaRPr lang="en-US" altLang="ru-RU" sz="1400" dirty="0" smtClean="0">
              <a:solidFill>
                <a:srgbClr val="000000"/>
              </a:solidFill>
            </a:endParaRPr>
          </a:p>
          <a:p>
            <a:pPr eaLnBrk="1"/>
            <a:r>
              <a:rPr lang="en-US" altLang="ru-RU" sz="1400" dirty="0" smtClean="0">
                <a:solidFill>
                  <a:srgbClr val="000000"/>
                </a:solidFill>
              </a:rPr>
              <a:t>                                                  </a:t>
            </a:r>
            <a:r>
              <a:rPr lang="ru-RU" altLang="ru-RU" sz="1400" dirty="0" smtClean="0">
                <a:solidFill>
                  <a:srgbClr val="000000"/>
                </a:solidFill>
              </a:rPr>
              <a:t>рассчитаться </a:t>
            </a:r>
            <a:r>
              <a:rPr lang="ru-RU" altLang="ru-RU" sz="1400" dirty="0">
                <a:solidFill>
                  <a:srgbClr val="000000"/>
                </a:solidFill>
              </a:rPr>
              <a:t>за </a:t>
            </a:r>
            <a:r>
              <a:rPr lang="ru-RU" altLang="ru-RU" sz="1400" dirty="0" smtClean="0">
                <a:solidFill>
                  <a:srgbClr val="000000"/>
                </a:solidFill>
              </a:rPr>
              <a:t>питание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только </a:t>
            </a:r>
            <a:r>
              <a:rPr lang="ru-RU" altLang="ru-RU" sz="1400" dirty="0">
                <a:solidFill>
                  <a:srgbClr val="000000"/>
                </a:solidFill>
              </a:rPr>
              <a:t>в школьной </a:t>
            </a:r>
            <a:r>
              <a:rPr lang="ru-RU" altLang="ru-RU" sz="1400" dirty="0" smtClean="0">
                <a:solidFill>
                  <a:srgbClr val="000000"/>
                </a:solidFill>
              </a:rPr>
              <a:t>столовой в пределах установленного 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лимита (исключается нецелевое использование </a:t>
            </a:r>
            <a:r>
              <a:rPr lang="ru-RU" altLang="ru-RU" sz="1400" dirty="0">
                <a:solidFill>
                  <a:srgbClr val="000000"/>
                </a:solidFill>
              </a:rPr>
              <a:t>денежных средств, например, </a:t>
            </a:r>
            <a:endParaRPr lang="ru-RU" altLang="ru-RU" sz="1400" dirty="0" smtClean="0">
              <a:solidFill>
                <a:srgbClr val="000000"/>
              </a:solidFill>
            </a:endParaRP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покупка </a:t>
            </a:r>
            <a:r>
              <a:rPr lang="ru-RU" altLang="ru-RU" sz="1400" dirty="0">
                <a:solidFill>
                  <a:srgbClr val="000000"/>
                </a:solidFill>
              </a:rPr>
              <a:t>чипсов, сладостей, </a:t>
            </a:r>
            <a:r>
              <a:rPr lang="ru-RU" altLang="ru-RU" sz="1400" dirty="0" smtClean="0">
                <a:solidFill>
                  <a:srgbClr val="000000"/>
                </a:solidFill>
              </a:rPr>
              <a:t>газировки).    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 - Карта «Школьник» может быть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использована для фиксации входа/выхода в/из  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 школы.</a:t>
            </a:r>
            <a:endParaRPr lang="en-US" altLang="ru-RU" sz="1400" dirty="0" smtClean="0">
              <a:solidFill>
                <a:srgbClr val="000000"/>
              </a:solidFill>
            </a:endParaRP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- Карта </a:t>
            </a:r>
            <a:r>
              <a:rPr lang="ru-RU" altLang="ru-RU" sz="1400" b="1" dirty="0" smtClean="0">
                <a:solidFill>
                  <a:srgbClr val="000000"/>
                </a:solidFill>
              </a:rPr>
              <a:t>«</a:t>
            </a:r>
            <a:r>
              <a:rPr lang="ru-RU" altLang="ru-RU" sz="1400" b="1" dirty="0">
                <a:solidFill>
                  <a:srgbClr val="000000"/>
                </a:solidFill>
              </a:rPr>
              <a:t>Родитель» </a:t>
            </a:r>
            <a:r>
              <a:rPr lang="ru-RU" altLang="ru-RU" sz="1400" dirty="0">
                <a:solidFill>
                  <a:srgbClr val="000000"/>
                </a:solidFill>
              </a:rPr>
              <a:t>-  банковская карта для пополнения счета, с которого </a:t>
            </a:r>
            <a:r>
              <a:rPr lang="ru-RU" altLang="ru-RU" sz="1400" dirty="0" smtClean="0">
                <a:solidFill>
                  <a:srgbClr val="000000"/>
                </a:solidFill>
              </a:rPr>
              <a:t>будет</a:t>
            </a:r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r>
              <a:rPr lang="en-US" altLang="ru-RU" sz="1400" dirty="0" smtClean="0">
                <a:solidFill>
                  <a:srgbClr val="000000"/>
                </a:solidFill>
              </a:rPr>
              <a:t>                                                  </a:t>
            </a:r>
            <a:r>
              <a:rPr lang="ru-RU" altLang="ru-RU" sz="1400" dirty="0" smtClean="0">
                <a:solidFill>
                  <a:srgbClr val="000000"/>
                </a:solidFill>
              </a:rPr>
              <a:t>производиться </a:t>
            </a:r>
            <a:r>
              <a:rPr lang="ru-RU" altLang="ru-RU" sz="1400" dirty="0">
                <a:solidFill>
                  <a:srgbClr val="000000"/>
                </a:solidFill>
              </a:rPr>
              <a:t>оплата за питание</a:t>
            </a:r>
            <a:r>
              <a:rPr lang="ru-RU" altLang="ru-RU" sz="1400" dirty="0" smtClean="0">
                <a:solidFill>
                  <a:srgbClr val="000000"/>
                </a:solidFill>
              </a:rPr>
              <a:t>.</a:t>
            </a:r>
            <a:endParaRPr lang="en-US" altLang="ru-RU" sz="1400" dirty="0" smtClean="0">
              <a:solidFill>
                <a:srgbClr val="000000"/>
              </a:solidFill>
            </a:endParaRPr>
          </a:p>
          <a:p>
            <a:pPr eaLnBrk="1"/>
            <a:r>
              <a:rPr lang="en-US" altLang="ru-RU" sz="1400" dirty="0" smtClean="0">
                <a:solidFill>
                  <a:srgbClr val="000000"/>
                </a:solidFill>
              </a:rPr>
              <a:t>                                                  </a:t>
            </a:r>
            <a:r>
              <a:rPr lang="ru-RU" altLang="ru-RU" sz="1400" dirty="0" smtClean="0">
                <a:solidFill>
                  <a:srgbClr val="000000"/>
                </a:solidFill>
              </a:rPr>
              <a:t>- Оплата </a:t>
            </a:r>
            <a:r>
              <a:rPr lang="ru-RU" altLang="ru-RU" sz="1400" dirty="0">
                <a:solidFill>
                  <a:srgbClr val="000000"/>
                </a:solidFill>
              </a:rPr>
              <a:t>за питание производится непосредственно на счет поставщика, </a:t>
            </a:r>
            <a:r>
              <a:rPr lang="ru-RU" altLang="ru-RU" sz="1400" dirty="0" smtClean="0">
                <a:solidFill>
                  <a:srgbClr val="000000"/>
                </a:solidFill>
              </a:rPr>
              <a:t>без посредников</a:t>
            </a:r>
            <a:r>
              <a:rPr lang="ru-RU" altLang="ru-RU" sz="1400" dirty="0">
                <a:solidFill>
                  <a:srgbClr val="000000"/>
                </a:solidFill>
              </a:rPr>
              <a:t>.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- Ребенок </a:t>
            </a:r>
            <a:r>
              <a:rPr lang="ru-RU" altLang="ru-RU" sz="1400" dirty="0">
                <a:solidFill>
                  <a:srgbClr val="000000"/>
                </a:solidFill>
              </a:rPr>
              <a:t>получает питание в столовой  даже при отсутствии денежных средств </a:t>
            </a:r>
            <a:r>
              <a:rPr lang="ru-RU" altLang="ru-RU" sz="1400" dirty="0" smtClean="0">
                <a:solidFill>
                  <a:srgbClr val="000000"/>
                </a:solidFill>
              </a:rPr>
              <a:t>на карте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родителя</a:t>
            </a:r>
            <a:r>
              <a:rPr lang="ru-RU" altLang="ru-RU" sz="1400" dirty="0">
                <a:solidFill>
                  <a:srgbClr val="000000"/>
                </a:solidFill>
              </a:rPr>
              <a:t>.</a:t>
            </a:r>
            <a:r>
              <a:rPr lang="ru-RU" altLang="ru-RU" sz="1400" dirty="0" smtClean="0">
                <a:solidFill>
                  <a:srgbClr val="000000"/>
                </a:solidFill>
              </a:rPr>
              <a:t>      </a:t>
            </a:r>
          </a:p>
          <a:p>
            <a:pPr eaLnBrk="1"/>
            <a:r>
              <a:rPr lang="ru-RU" altLang="ru-RU" sz="1400" dirty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- Все </a:t>
            </a:r>
            <a:r>
              <a:rPr lang="ru-RU" altLang="ru-RU" sz="1400" dirty="0">
                <a:solidFill>
                  <a:srgbClr val="000000"/>
                </a:solidFill>
              </a:rPr>
              <a:t>оборудование и программное обеспечение предоставляется  и </a:t>
            </a:r>
            <a:r>
              <a:rPr lang="ru-RU" altLang="ru-RU" sz="1400" dirty="0" smtClean="0">
                <a:solidFill>
                  <a:srgbClr val="000000"/>
                </a:solidFill>
              </a:rPr>
              <a:t>сопровождается</a:t>
            </a:r>
            <a:endParaRPr lang="ru-RU" altLang="ru-RU" sz="1400" dirty="0">
              <a:solidFill>
                <a:srgbClr val="000000"/>
              </a:solidFill>
            </a:endParaRPr>
          </a:p>
          <a:p>
            <a:pPr eaLnBrk="1"/>
            <a:r>
              <a:rPr lang="en-US" altLang="ru-RU" sz="1400" dirty="0" smtClean="0">
                <a:solidFill>
                  <a:srgbClr val="000000"/>
                </a:solidFill>
              </a:rPr>
              <a:t>                                                  </a:t>
            </a:r>
            <a:r>
              <a:rPr lang="ru-RU" altLang="ru-RU" sz="1400" dirty="0" smtClean="0">
                <a:solidFill>
                  <a:srgbClr val="000000"/>
                </a:solidFill>
              </a:rPr>
              <a:t>Банком бесплатно, родители и школа не несут никакой финансовой нагрузки, связанной</a:t>
            </a:r>
          </a:p>
          <a:p>
            <a:pPr eaLnBrk="1"/>
            <a:r>
              <a:rPr lang="ru-RU" altLang="ru-RU" sz="1400" dirty="0" smtClean="0">
                <a:solidFill>
                  <a:srgbClr val="000000"/>
                </a:solidFill>
              </a:rPr>
              <a:t>                                                  с реализацией программы.</a:t>
            </a:r>
            <a:r>
              <a:rPr lang="en-US" altLang="ru-RU" sz="1400" dirty="0" smtClean="0">
                <a:solidFill>
                  <a:srgbClr val="000000"/>
                </a:solidFill>
              </a:rPr>
              <a:t>                                           </a:t>
            </a:r>
            <a:endParaRPr lang="ru-RU" altLang="ru-RU" sz="1400" dirty="0" smtClean="0">
              <a:solidFill>
                <a:srgbClr val="000000"/>
              </a:solidFill>
            </a:endParaRPr>
          </a:p>
          <a:p>
            <a:pPr lvl="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>
                <a:solidFill>
                  <a:srgbClr val="000000"/>
                </a:solidFill>
              </a:rPr>
              <a:t>- Родители </a:t>
            </a:r>
            <a:r>
              <a:rPr lang="ru-RU" altLang="ru-RU" sz="1400" dirty="0">
                <a:solidFill>
                  <a:srgbClr val="000000"/>
                </a:solidFill>
              </a:rPr>
              <a:t>имеют возможность </a:t>
            </a:r>
            <a:r>
              <a:rPr lang="ru-RU" altLang="ru-RU" sz="1400" dirty="0" smtClean="0">
                <a:solidFill>
                  <a:srgbClr val="000000"/>
                </a:solidFill>
              </a:rPr>
              <a:t>пополнить </a:t>
            </a:r>
            <a:r>
              <a:rPr lang="ru-RU" altLang="ru-RU" sz="1400" dirty="0">
                <a:solidFill>
                  <a:srgbClr val="000000"/>
                </a:solidFill>
              </a:rPr>
              <a:t>свою карту любым удобным способом – </a:t>
            </a:r>
            <a:r>
              <a:rPr lang="ru-RU" altLang="ru-RU" sz="1400" dirty="0" err="1" smtClean="0">
                <a:solidFill>
                  <a:srgbClr val="000000"/>
                </a:solidFill>
              </a:rPr>
              <a:t>безналично</a:t>
            </a:r>
            <a:r>
              <a:rPr lang="ru-RU" altLang="ru-RU" sz="1400" dirty="0" smtClean="0">
                <a:solidFill>
                  <a:srgbClr val="000000"/>
                </a:solidFill>
              </a:rPr>
              <a:t> (с карты на карту, со счета на счет, через систему быстрых платежей по номеру мобильного телефона и пр.), наличными </a:t>
            </a:r>
            <a:r>
              <a:rPr lang="ru-RU" altLang="ru-RU" sz="1400" dirty="0">
                <a:solidFill>
                  <a:srgbClr val="000000"/>
                </a:solidFill>
              </a:rPr>
              <a:t>в кассах банка, в терминалах пополнения, банкоматах с функцией внесения </a:t>
            </a:r>
            <a:r>
              <a:rPr lang="ru-RU" altLang="ru-RU" sz="1400" dirty="0" smtClean="0">
                <a:solidFill>
                  <a:srgbClr val="000000"/>
                </a:solidFill>
              </a:rPr>
              <a:t>наличных. </a:t>
            </a:r>
          </a:p>
          <a:p>
            <a:pPr lvl="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>
                <a:solidFill>
                  <a:srgbClr val="000000"/>
                </a:solidFill>
              </a:rPr>
              <a:t>- Родители  </a:t>
            </a:r>
            <a:r>
              <a:rPr lang="ru-RU" altLang="ru-RU" sz="1400" dirty="0">
                <a:solidFill>
                  <a:srgbClr val="000000"/>
                </a:solidFill>
              </a:rPr>
              <a:t>в бесплатном мобильном приложении «Школьная карта» могут ознакомиться с подробной информацией когда и что поел ребенок, посмотреть  доступный баланс по карте, меню столовой, пункты пополнения карты,  список магазинов, предоставляющих скидки при оплате товара/услуги картой  родителя</a:t>
            </a:r>
            <a:r>
              <a:rPr lang="ru-RU" altLang="ru-RU" sz="1400" dirty="0" smtClean="0">
                <a:solidFill>
                  <a:srgbClr val="000000"/>
                </a:solidFill>
              </a:rPr>
              <a:t>.</a:t>
            </a:r>
            <a:r>
              <a:rPr lang="ru-RU" sz="1400" dirty="0" smtClean="0"/>
              <a:t>.</a:t>
            </a:r>
            <a:endParaRPr lang="ru-RU" altLang="ru-RU" sz="1400" dirty="0" smtClean="0">
              <a:solidFill>
                <a:srgbClr val="000000"/>
              </a:solidFill>
            </a:endParaRPr>
          </a:p>
          <a:p>
            <a:pPr lvl="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>
                <a:solidFill>
                  <a:srgbClr val="000000"/>
                </a:solidFill>
              </a:rPr>
              <a:t>- Для 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родителей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работает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круглосуточная 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служба </a:t>
            </a:r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r>
              <a:rPr lang="ru-RU" altLang="ru-RU" sz="1400" dirty="0" smtClean="0">
                <a:solidFill>
                  <a:srgbClr val="000000"/>
                </a:solidFill>
              </a:rPr>
              <a:t>поддержки  Банка.</a:t>
            </a:r>
          </a:p>
          <a:p>
            <a:pPr eaLnBrk="1"/>
            <a:endParaRPr lang="en-US" altLang="ru-RU" sz="1400" dirty="0" smtClean="0">
              <a:solidFill>
                <a:srgbClr val="000000"/>
              </a:solidFill>
            </a:endParaRPr>
          </a:p>
          <a:p>
            <a:pPr eaLnBrk="1"/>
            <a:r>
              <a:rPr lang="en-US" altLang="ru-RU" sz="1400" dirty="0" smtClean="0">
                <a:solidFill>
                  <a:srgbClr val="000000"/>
                </a:solidFill>
              </a:rPr>
              <a:t>                                                 </a:t>
            </a:r>
            <a:endParaRPr lang="ru-RU" altLang="ru-RU" sz="1400" dirty="0">
              <a:solidFill>
                <a:srgbClr val="000000"/>
              </a:solidFill>
            </a:endParaRPr>
          </a:p>
          <a:p>
            <a:pPr eaLnBrk="1"/>
            <a:endParaRPr lang="ru-RU" altLang="ru-RU" sz="1400" dirty="0">
              <a:solidFill>
                <a:srgbClr val="000000"/>
              </a:solidFill>
            </a:endParaRPr>
          </a:p>
          <a:p>
            <a:pPr eaLnBrk="1"/>
            <a:endParaRPr lang="ru-RU" altLang="ru-RU" sz="1400" dirty="0">
              <a:solidFill>
                <a:srgbClr val="000000"/>
              </a:solidFill>
            </a:endParaRPr>
          </a:p>
          <a:p>
            <a:pPr eaLnBrk="1"/>
            <a:endParaRPr lang="ru-RU" altLang="ru-RU" sz="1400" dirty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marL="285750" indent="-285750" eaLnBrk="1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dirty="0" smtClean="0">
              <a:solidFill>
                <a:srgbClr val="000000"/>
              </a:solidFill>
            </a:endParaRPr>
          </a:p>
          <a:p>
            <a:pPr eaLnBrk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 hangingPunct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 hangingPunct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 hangingPunct="1"/>
            <a:endParaRPr lang="ru-RU" altLang="ru-RU" sz="1400" b="1" dirty="0" smtClean="0">
              <a:solidFill>
                <a:srgbClr val="000000"/>
              </a:solidFill>
            </a:endParaRPr>
          </a:p>
          <a:p>
            <a:pPr eaLnBrk="1" hangingPunct="1"/>
            <a:endParaRPr lang="ru-RU" altLang="ru-RU" sz="14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altLang="ru-RU" sz="1400" dirty="0" smtClean="0">
                <a:solidFill>
                  <a:srgbClr val="000000"/>
                </a:solidFill>
              </a:rPr>
              <a:t> </a:t>
            </a:r>
            <a:endParaRPr lang="ru-RU" altLang="ru-RU" sz="1400" dirty="0" smtClean="0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480" y="180231"/>
            <a:ext cx="6444396" cy="5760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Программа </a:t>
            </a:r>
            <a:r>
              <a:rPr lang="ru-RU" sz="2400" dirty="0"/>
              <a:t>ШКОЛЬНАЯ КАРТА</a:t>
            </a:r>
          </a:p>
        </p:txBody>
      </p:sp>
      <p:sp>
        <p:nvSpPr>
          <p:cNvPr id="36" name="Содержимое 3"/>
          <p:cNvSpPr txBox="1">
            <a:spLocks/>
          </p:cNvSpPr>
          <p:nvPr/>
        </p:nvSpPr>
        <p:spPr>
          <a:xfrm>
            <a:off x="6930876" y="2052439"/>
            <a:ext cx="2880320" cy="1728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R="0" lvl="0" indent="-357188" algn="l" defTabSz="99569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30000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Содержимое 3"/>
          <p:cNvSpPr txBox="1">
            <a:spLocks/>
          </p:cNvSpPr>
          <p:nvPr/>
        </p:nvSpPr>
        <p:spPr>
          <a:xfrm>
            <a:off x="6918154" y="4500711"/>
            <a:ext cx="2880320" cy="1728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R="0" lvl="0" indent="-357188" algn="l" defTabSz="99569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30000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79" y="3130535"/>
            <a:ext cx="2341305" cy="1504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0" y="1357306"/>
            <a:ext cx="2359635" cy="14956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30161" y="2822759"/>
            <a:ext cx="18002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0000"/>
                </a:solidFill>
              </a:rPr>
              <a:t>Карта</a:t>
            </a:r>
            <a:r>
              <a:rPr lang="ru-RU" altLang="ru-RU" sz="1400" b="1" i="1" dirty="0">
                <a:solidFill>
                  <a:srgbClr val="000000"/>
                </a:solidFill>
              </a:rPr>
              <a:t> «</a:t>
            </a:r>
            <a:r>
              <a:rPr lang="ru-RU" altLang="ru-RU" sz="1400" b="1" dirty="0">
                <a:solidFill>
                  <a:srgbClr val="000000"/>
                </a:solidFill>
              </a:rPr>
              <a:t>Родитель</a:t>
            </a:r>
            <a:r>
              <a:rPr lang="ru-RU" altLang="ru-RU" sz="1400" b="1" i="1" dirty="0">
                <a:solidFill>
                  <a:srgbClr val="000000"/>
                </a:solidFill>
              </a:rPr>
              <a:t>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7499" y="4619902"/>
            <a:ext cx="18447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0000"/>
                </a:solidFill>
              </a:rPr>
              <a:t>Карта «Школьник»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Технологии</a:t>
            </a:r>
            <a:endParaRPr lang="ru-RU" sz="2400" dirty="0"/>
          </a:p>
        </p:txBody>
      </p:sp>
      <p:sp>
        <p:nvSpPr>
          <p:cNvPr id="21" name="Содержимое 3"/>
          <p:cNvSpPr txBox="1">
            <a:spLocks/>
          </p:cNvSpPr>
          <p:nvPr/>
        </p:nvSpPr>
        <p:spPr>
          <a:xfrm>
            <a:off x="594172" y="4716735"/>
            <a:ext cx="2880320" cy="1728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R="0" lvl="0" indent="-357188" algn="l" defTabSz="99569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30000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4051092" y="4261552"/>
            <a:ext cx="306583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9112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/>
            <a:endParaRPr lang="ru-RU" altLang="ru-RU" sz="1400" b="1" dirty="0">
              <a:solidFill>
                <a:srgbClr val="000000"/>
              </a:solidFill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54" y="1137426"/>
            <a:ext cx="1214446" cy="1896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01" y="1156952"/>
            <a:ext cx="2119776" cy="18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" name="Picture 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4" t="6234" r="4152" b="6908"/>
          <a:stretch/>
        </p:blipFill>
        <p:spPr bwMode="auto">
          <a:xfrm>
            <a:off x="346040" y="5120842"/>
            <a:ext cx="1214446" cy="182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9" t="5157" r="11298"/>
          <a:stretch>
            <a:fillRect/>
          </a:stretch>
        </p:blipFill>
        <p:spPr bwMode="auto">
          <a:xfrm>
            <a:off x="346040" y="3280565"/>
            <a:ext cx="1285884" cy="17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6449" t="5157" r="1129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1774800" y="3618392"/>
            <a:ext cx="8643998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b="1" dirty="0" smtClean="0">
                <a:solidFill>
                  <a:srgbClr val="000000"/>
                </a:solidFill>
              </a:rPr>
              <a:t>КАССОВОЕ РЕШЕНИЕ</a:t>
            </a:r>
          </a:p>
          <a:p>
            <a:r>
              <a:rPr lang="ru-RU" altLang="ru-RU" sz="1400" dirty="0" smtClean="0">
                <a:solidFill>
                  <a:srgbClr val="000000"/>
                </a:solidFill>
              </a:rPr>
              <a:t>Ребенок подходит на линию раздачи, выбирает блюдо.</a:t>
            </a:r>
          </a:p>
          <a:p>
            <a:r>
              <a:rPr lang="ru-RU" altLang="ru-RU" sz="1400" dirty="0" smtClean="0">
                <a:solidFill>
                  <a:srgbClr val="000000"/>
                </a:solidFill>
              </a:rPr>
              <a:t> Прикладывает карту с считывающему устройству. </a:t>
            </a:r>
          </a:p>
          <a:p>
            <a:r>
              <a:rPr lang="ru-RU" altLang="ru-RU" sz="1400" dirty="0" smtClean="0">
                <a:solidFill>
                  <a:srgbClr val="000000"/>
                </a:solidFill>
              </a:rPr>
              <a:t>Получает блюдо от сотрудника столовой.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44067" y="1388045"/>
            <a:ext cx="6408712" cy="14260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b="1" dirty="0">
                <a:solidFill>
                  <a:srgbClr val="000000"/>
                </a:solidFill>
              </a:rPr>
              <a:t>ЭЛЕКТРОННЫЙ  ЖУРНАЛ</a:t>
            </a:r>
          </a:p>
          <a:p>
            <a:pPr lvl="0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>
                <a:solidFill>
                  <a:srgbClr val="000000"/>
                </a:solidFill>
              </a:rPr>
              <a:t>Учитель </a:t>
            </a:r>
            <a:r>
              <a:rPr lang="ru-RU" altLang="ru-RU" sz="1400" dirty="0" smtClean="0">
                <a:solidFill>
                  <a:srgbClr val="000000"/>
                </a:solidFill>
              </a:rPr>
              <a:t>формирует </a:t>
            </a:r>
            <a:r>
              <a:rPr lang="ru-RU" altLang="ru-RU" sz="1400" dirty="0">
                <a:solidFill>
                  <a:srgbClr val="000000"/>
                </a:solidFill>
              </a:rPr>
              <a:t>заявку на комплексное питание  из личного кабинета.</a:t>
            </a:r>
          </a:p>
          <a:p>
            <a:pPr lvl="0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>
                <a:solidFill>
                  <a:srgbClr val="000000"/>
                </a:solidFill>
              </a:rPr>
              <a:t>Заявка моментально передается  сотруднику столовой  для подготовки необходимого количества порций комплексного </a:t>
            </a:r>
            <a:r>
              <a:rPr lang="ru-RU" altLang="ru-RU" sz="1400" dirty="0" smtClean="0">
                <a:solidFill>
                  <a:srgbClr val="000000"/>
                </a:solidFill>
              </a:rPr>
              <a:t>питания</a:t>
            </a:r>
            <a:r>
              <a:rPr lang="en-US" altLang="ru-RU" sz="1400" dirty="0" smtClean="0">
                <a:solidFill>
                  <a:srgbClr val="000000"/>
                </a:solidFill>
              </a:rPr>
              <a:t> ( </a:t>
            </a:r>
            <a:r>
              <a:rPr lang="ru-RU" altLang="ru-RU" sz="1400" dirty="0" smtClean="0">
                <a:solidFill>
                  <a:srgbClr val="000000"/>
                </a:solidFill>
              </a:rPr>
              <a:t>по системе накрытых столов).</a:t>
            </a:r>
            <a:endParaRPr lang="ru-RU" altLang="ru-RU" sz="14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74800" y="5275376"/>
            <a:ext cx="8572559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b="1" dirty="0">
                <a:solidFill>
                  <a:srgbClr val="000000"/>
                </a:solidFill>
              </a:rPr>
              <a:t>ТЕРМИНАЛ САМООБСЛУЖИВАНИЯ</a:t>
            </a:r>
          </a:p>
          <a:p>
            <a:endParaRPr lang="ru-RU" altLang="ru-RU" sz="1400" dirty="0">
              <a:solidFill>
                <a:srgbClr val="000000"/>
              </a:solidFill>
            </a:endParaRPr>
          </a:p>
          <a:p>
            <a:pPr algn="just"/>
            <a:r>
              <a:rPr lang="ru-RU" altLang="ru-RU" sz="1400" dirty="0">
                <a:solidFill>
                  <a:srgbClr val="000000"/>
                </a:solidFill>
              </a:rPr>
              <a:t>Ребенок </a:t>
            </a:r>
            <a:r>
              <a:rPr lang="ru-RU" altLang="ru-RU" sz="1400" dirty="0" smtClean="0">
                <a:solidFill>
                  <a:srgbClr val="000000"/>
                </a:solidFill>
              </a:rPr>
              <a:t>самостоятельно выбирает на терминале любое </a:t>
            </a:r>
            <a:r>
              <a:rPr lang="ru-RU" altLang="ru-RU" sz="1400" dirty="0">
                <a:solidFill>
                  <a:srgbClr val="000000"/>
                </a:solidFill>
              </a:rPr>
              <a:t>блюдо, имеющееся в продаже. </a:t>
            </a:r>
          </a:p>
          <a:p>
            <a:pPr algn="just"/>
            <a:r>
              <a:rPr lang="ru-RU" altLang="ru-RU" sz="1400" dirty="0" smtClean="0">
                <a:solidFill>
                  <a:srgbClr val="000000"/>
                </a:solidFill>
              </a:rPr>
              <a:t>Прикладывает карту к </a:t>
            </a:r>
            <a:r>
              <a:rPr lang="ru-RU" altLang="ru-RU" sz="1400" dirty="0">
                <a:solidFill>
                  <a:srgbClr val="000000"/>
                </a:solidFill>
              </a:rPr>
              <a:t>считывателю, </a:t>
            </a:r>
            <a:r>
              <a:rPr lang="ru-RU" altLang="ru-RU" sz="1400" dirty="0" smtClean="0">
                <a:solidFill>
                  <a:srgbClr val="000000"/>
                </a:solidFill>
              </a:rPr>
              <a:t>берет чек, передает его </a:t>
            </a:r>
            <a:r>
              <a:rPr lang="ru-RU" altLang="ru-RU" sz="1400" dirty="0">
                <a:solidFill>
                  <a:srgbClr val="000000"/>
                </a:solidFill>
              </a:rPr>
              <a:t>сотруднику столовой </a:t>
            </a:r>
            <a:r>
              <a:rPr lang="ru-RU" altLang="ru-RU" sz="1400" dirty="0" smtClean="0">
                <a:solidFill>
                  <a:srgbClr val="000000"/>
                </a:solidFill>
              </a:rPr>
              <a:t>для </a:t>
            </a:r>
            <a:r>
              <a:rPr lang="ru-RU" altLang="ru-RU" sz="1400" dirty="0">
                <a:solidFill>
                  <a:srgbClr val="000000"/>
                </a:solidFill>
              </a:rPr>
              <a:t>получения питания.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24248"/>
            <a:ext cx="7548334" cy="576064"/>
          </a:xfrm>
        </p:spPr>
        <p:txBody>
          <a:bodyPr>
            <a:normAutofit/>
          </a:bodyPr>
          <a:lstStyle/>
          <a:p>
            <a:r>
              <a:rPr lang="ru-RU" sz="2400" dirty="0"/>
              <a:t>Мобильное приложение </a:t>
            </a:r>
            <a:r>
              <a:rPr lang="ru-RU" sz="2400" dirty="0" smtClean="0"/>
              <a:t>ШКОЛЬНАЯ КАРТА</a:t>
            </a:r>
            <a:endParaRPr lang="ru-RU" sz="2400" dirty="0"/>
          </a:p>
        </p:txBody>
      </p:sp>
      <p:sp>
        <p:nvSpPr>
          <p:cNvPr id="12" name="Содержимое 3"/>
          <p:cNvSpPr txBox="1">
            <a:spLocks/>
          </p:cNvSpPr>
          <p:nvPr/>
        </p:nvSpPr>
        <p:spPr>
          <a:xfrm>
            <a:off x="5706740" y="1980430"/>
            <a:ext cx="2880320" cy="5040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R="0" lvl="0" indent="-357188" algn="l" defTabSz="99569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3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Подзаголовок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6138788" y="4860750"/>
            <a:ext cx="2880320" cy="7200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R="0" lvl="0" indent="-357188" algn="l" defTabSz="99569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30000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6" b="2325"/>
          <a:stretch/>
        </p:blipFill>
        <p:spPr bwMode="auto">
          <a:xfrm>
            <a:off x="1335070" y="1021278"/>
            <a:ext cx="3312368" cy="581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3" b="2041"/>
          <a:stretch/>
        </p:blipFill>
        <p:spPr bwMode="auto">
          <a:xfrm>
            <a:off x="4842644" y="861402"/>
            <a:ext cx="3037721" cy="597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Программа Школьная карта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3353" y="1319117"/>
            <a:ext cx="10081120" cy="46474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>
                <a:solidFill>
                  <a:srgbClr val="000000"/>
                </a:solidFill>
              </a:rPr>
              <a:t>Сотрудничество с ПАО АКБ Авангард позволит всем участникам программы Школьная карта сделать расчеты прозрачными, выгодными и безопасными</a:t>
            </a:r>
            <a:r>
              <a:rPr lang="ru-RU" altLang="ru-RU" sz="1400" dirty="0" smtClean="0">
                <a:solidFill>
                  <a:srgbClr val="000000"/>
                </a:solidFill>
              </a:rPr>
              <a:t>.</a:t>
            </a:r>
          </a:p>
          <a:p>
            <a:pPr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endParaRPr lang="ru-RU" altLang="ru-RU" sz="1400" b="1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b="1" dirty="0" smtClean="0">
                <a:solidFill>
                  <a:srgbClr val="000000"/>
                </a:solidFill>
              </a:rPr>
              <a:t>       ПРОЗРАЧНОСТЬ</a:t>
            </a:r>
            <a:endParaRPr lang="ru-RU" altLang="ru-RU" sz="1400" b="1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>
                <a:solidFill>
                  <a:srgbClr val="000000"/>
                </a:solidFill>
              </a:rPr>
              <a:t>Расчеты за питание происходят напрямую со счетов родителей на счет поставщика питания </a:t>
            </a:r>
            <a:r>
              <a:rPr lang="ru-RU" altLang="ru-RU" sz="1400" dirty="0" smtClean="0">
                <a:solidFill>
                  <a:srgbClr val="000000"/>
                </a:solidFill>
              </a:rPr>
              <a:t>(без посредников).</a:t>
            </a:r>
            <a:endParaRPr lang="ru-RU" altLang="ru-RU" sz="1400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>
                <a:solidFill>
                  <a:srgbClr val="000000"/>
                </a:solidFill>
              </a:rPr>
              <a:t>Целевое использование денежных средств, выделенных родителями на правильное питание детей.</a:t>
            </a:r>
            <a:endParaRPr lang="ru-RU" altLang="ru-RU" sz="1400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b="1" dirty="0" smtClean="0">
                <a:solidFill>
                  <a:srgbClr val="000000"/>
                </a:solidFill>
              </a:rPr>
              <a:t>       ВЫГОДНОСТЬ</a:t>
            </a: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>
                <a:solidFill>
                  <a:srgbClr val="000000"/>
                </a:solidFill>
              </a:rPr>
              <a:t>Оборудование </a:t>
            </a:r>
            <a:r>
              <a:rPr lang="ru-RU" altLang="ru-RU" sz="1400" dirty="0">
                <a:solidFill>
                  <a:srgbClr val="000000"/>
                </a:solidFill>
              </a:rPr>
              <a:t>и программное обеспечение предоставляется и сопровождается банком бесплатно.</a:t>
            </a: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>
                <a:solidFill>
                  <a:srgbClr val="000000"/>
                </a:solidFill>
              </a:rPr>
              <a:t>Родители и </a:t>
            </a:r>
            <a:r>
              <a:rPr lang="ru-RU" altLang="ru-RU" sz="1400" dirty="0" smtClean="0">
                <a:solidFill>
                  <a:srgbClr val="000000"/>
                </a:solidFill>
              </a:rPr>
              <a:t>школа </a:t>
            </a:r>
            <a:r>
              <a:rPr lang="ru-RU" altLang="ru-RU" sz="1400" dirty="0">
                <a:solidFill>
                  <a:srgbClr val="000000"/>
                </a:solidFill>
              </a:rPr>
              <a:t>не несут финансовых расходов.</a:t>
            </a: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>
                <a:solidFill>
                  <a:srgbClr val="000000"/>
                </a:solidFill>
              </a:rPr>
              <a:t>Оплата </a:t>
            </a:r>
            <a:r>
              <a:rPr lang="ru-RU" altLang="ru-RU" sz="1400" dirty="0">
                <a:solidFill>
                  <a:srgbClr val="000000"/>
                </a:solidFill>
              </a:rPr>
              <a:t>поставщику питания при отсутствии денежных средств на счете родителя производится банком</a:t>
            </a:r>
            <a:r>
              <a:rPr lang="ru-RU" altLang="ru-RU" sz="1400" dirty="0" smtClean="0">
                <a:solidFill>
                  <a:srgbClr val="000000"/>
                </a:solidFill>
              </a:rPr>
              <a:t>.</a:t>
            </a: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 smtClean="0"/>
              <a:t>Значительно сокращаются очереди в столовой за счет возможности использования различных технологий </a:t>
            </a:r>
            <a:endParaRPr lang="ru-RU" altLang="ru-RU" sz="1400" dirty="0"/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b="1" dirty="0" smtClean="0">
                <a:solidFill>
                  <a:srgbClr val="000000"/>
                </a:solidFill>
              </a:rPr>
              <a:t>       БЕЗОПАСНОСТЬ</a:t>
            </a:r>
            <a:endParaRPr lang="ru-RU" altLang="ru-RU" sz="1400" b="1" dirty="0">
              <a:solidFill>
                <a:srgbClr val="000000"/>
              </a:solidFill>
            </a:endParaRP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r>
              <a:rPr lang="ru-RU" altLang="ru-RU" sz="1400" dirty="0">
                <a:solidFill>
                  <a:srgbClr val="000000"/>
                </a:solidFill>
              </a:rPr>
              <a:t>Денежные средства родителей  защищены  Федеральным законом о</a:t>
            </a:r>
            <a:r>
              <a:rPr lang="ru-RU" sz="1400" dirty="0"/>
              <a:t> страховании вкладов</a:t>
            </a:r>
            <a:r>
              <a:rPr lang="ru-RU" sz="1400" dirty="0" smtClean="0"/>
              <a:t>.</a:t>
            </a:r>
          </a:p>
          <a:p>
            <a:pPr marL="285750" indent="-285750" algn="just">
              <a:spcBef>
                <a:spcPts val="1000"/>
              </a:spcBef>
              <a:buClr>
                <a:schemeClr val="accent1"/>
              </a:buClr>
              <a:buSzPct val="130000"/>
              <a:defRPr/>
            </a:pPr>
            <a:endParaRPr lang="ru-RU" sz="1400" dirty="0"/>
          </a:p>
        </p:txBody>
      </p:sp>
      <p:pic>
        <p:nvPicPr>
          <p:cNvPr id="6" name="Рисунок 5" descr="icon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915" y="2196455"/>
            <a:ext cx="276225" cy="276225"/>
          </a:xfrm>
          <a:prstGeom prst="rect">
            <a:avLst/>
          </a:prstGeom>
        </p:spPr>
      </p:pic>
      <p:pic>
        <p:nvPicPr>
          <p:cNvPr id="8" name="Рисунок 7" descr="icon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855" y="3204567"/>
            <a:ext cx="276225" cy="276225"/>
          </a:xfrm>
          <a:prstGeom prst="rect">
            <a:avLst/>
          </a:prstGeom>
        </p:spPr>
      </p:pic>
      <p:pic>
        <p:nvPicPr>
          <p:cNvPr id="9" name="Рисунок 8" descr="icon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915" y="4932759"/>
            <a:ext cx="276225" cy="276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324" y="108223"/>
            <a:ext cx="6444396" cy="5760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Часто задаваемые вопросы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324" y="684287"/>
            <a:ext cx="10009112" cy="59093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1400" b="1" u="sng" dirty="0">
                <a:solidFill>
                  <a:srgbClr val="000000"/>
                </a:solidFill>
              </a:rPr>
              <a:t>Ребенок потерял карту</a:t>
            </a:r>
            <a:r>
              <a:rPr lang="ru-RU" altLang="ru-RU" sz="1400" dirty="0">
                <a:solidFill>
                  <a:srgbClr val="000000"/>
                </a:solidFill>
              </a:rPr>
              <a:t> – необходимо позвонить в службу клиентской поддержки, заблокировать и оформить перевыпуск карты. 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dirty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1400" b="1" u="sng" dirty="0" smtClean="0">
                <a:solidFill>
                  <a:srgbClr val="000000"/>
                </a:solidFill>
              </a:rPr>
              <a:t>Как </a:t>
            </a:r>
            <a:r>
              <a:rPr lang="ru-RU" altLang="ru-RU" sz="1400" b="1" u="sng" dirty="0">
                <a:solidFill>
                  <a:srgbClr val="000000"/>
                </a:solidFill>
              </a:rPr>
              <a:t>пополнять карту ребенка?</a:t>
            </a:r>
            <a:r>
              <a:rPr lang="ru-RU" altLang="ru-RU" sz="1400" dirty="0">
                <a:solidFill>
                  <a:srgbClr val="000000"/>
                </a:solidFill>
              </a:rPr>
              <a:t> – пополнять детскую карту не нужно. Пополняется только карта родителя (наличным или безналичным способом, в </a:t>
            </a:r>
            <a:r>
              <a:rPr lang="ru-RU" altLang="ru-RU" sz="1400" dirty="0" err="1">
                <a:solidFill>
                  <a:srgbClr val="000000"/>
                </a:solidFill>
              </a:rPr>
              <a:t>т.ч</a:t>
            </a:r>
            <a:r>
              <a:rPr lang="ru-RU" altLang="ru-RU" sz="1400" dirty="0">
                <a:solidFill>
                  <a:srgbClr val="000000"/>
                </a:solidFill>
              </a:rPr>
              <a:t>. через Систему быстрых платежей). 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dirty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1400" b="1" u="sng" dirty="0">
                <a:solidFill>
                  <a:srgbClr val="000000"/>
                </a:solidFill>
              </a:rPr>
              <a:t>Может ли ребенок купить что-либо по своей карте в магазинах?</a:t>
            </a:r>
            <a:r>
              <a:rPr lang="ru-RU" altLang="ru-RU" sz="1400" dirty="0">
                <a:solidFill>
                  <a:srgbClr val="000000"/>
                </a:solidFill>
              </a:rPr>
              <a:t> – </a:t>
            </a:r>
            <a:r>
              <a:rPr lang="ru-RU" altLang="ru-RU" sz="1400" dirty="0" smtClean="0">
                <a:solidFill>
                  <a:srgbClr val="000000"/>
                </a:solidFill>
              </a:rPr>
              <a:t>Нет. </a:t>
            </a:r>
            <a:r>
              <a:rPr lang="ru-RU" altLang="ru-RU" sz="1400" dirty="0">
                <a:solidFill>
                  <a:srgbClr val="000000"/>
                </a:solidFill>
              </a:rPr>
              <a:t>Карта школьника предназначена </a:t>
            </a:r>
            <a:r>
              <a:rPr lang="ru-RU" altLang="ru-RU" sz="1400" dirty="0" smtClean="0">
                <a:solidFill>
                  <a:srgbClr val="000000"/>
                </a:solidFill>
              </a:rPr>
              <a:t>ИСКЛЮЧИТЕЛЬНО для </a:t>
            </a:r>
            <a:r>
              <a:rPr lang="ru-RU" altLang="ru-RU" sz="1400" dirty="0">
                <a:solidFill>
                  <a:srgbClr val="000000"/>
                </a:solidFill>
              </a:rPr>
              <a:t>оплаты питания </a:t>
            </a:r>
            <a:r>
              <a:rPr lang="ru-RU" altLang="ru-RU" sz="1400" dirty="0" smtClean="0">
                <a:solidFill>
                  <a:srgbClr val="000000"/>
                </a:solidFill>
              </a:rPr>
              <a:t>в </a:t>
            </a:r>
            <a:r>
              <a:rPr lang="ru-RU" altLang="ru-RU" sz="1400" dirty="0">
                <a:solidFill>
                  <a:srgbClr val="000000"/>
                </a:solidFill>
              </a:rPr>
              <a:t>столовой своей школы.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dirty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1400" b="1" u="sng" dirty="0">
                <a:solidFill>
                  <a:srgbClr val="000000"/>
                </a:solidFill>
              </a:rPr>
              <a:t>Льготникам нужна карта?</a:t>
            </a:r>
            <a:r>
              <a:rPr lang="ru-RU" altLang="ru-RU" sz="1400" dirty="0">
                <a:solidFill>
                  <a:srgbClr val="000000"/>
                </a:solidFill>
              </a:rPr>
              <a:t> – </a:t>
            </a:r>
            <a:r>
              <a:rPr lang="ru-RU" altLang="ru-RU" sz="1400" dirty="0" smtClean="0">
                <a:solidFill>
                  <a:srgbClr val="000000"/>
                </a:solidFill>
              </a:rPr>
              <a:t>Да. </a:t>
            </a:r>
            <a:r>
              <a:rPr lang="ru-RU" altLang="ru-RU" sz="1400" dirty="0">
                <a:solidFill>
                  <a:srgbClr val="000000"/>
                </a:solidFill>
              </a:rPr>
              <a:t>При исключении из списка льготников , а также при расчете за питание за </a:t>
            </a:r>
            <a:r>
              <a:rPr lang="ru-RU" altLang="ru-RU" sz="1400" dirty="0" smtClean="0">
                <a:solidFill>
                  <a:srgbClr val="000000"/>
                </a:solidFill>
              </a:rPr>
              <a:t>родитель</a:t>
            </a:r>
            <a:r>
              <a:rPr lang="en-US" altLang="ru-RU" sz="1400" dirty="0" smtClean="0">
                <a:solidFill>
                  <a:srgbClr val="000000"/>
                </a:solidFill>
              </a:rPr>
              <a:t>c</a:t>
            </a:r>
            <a:r>
              <a:rPr lang="ru-RU" altLang="ru-RU" sz="1400" dirty="0" smtClean="0">
                <a:solidFill>
                  <a:srgbClr val="000000"/>
                </a:solidFill>
              </a:rPr>
              <a:t>кую </a:t>
            </a:r>
            <a:r>
              <a:rPr lang="ru-RU" altLang="ru-RU" sz="1400" dirty="0">
                <a:solidFill>
                  <a:srgbClr val="000000"/>
                </a:solidFill>
              </a:rPr>
              <a:t>плату ( например, помимо льготного питания - сок, </a:t>
            </a:r>
            <a:r>
              <a:rPr lang="ru-RU" altLang="ru-RU" sz="1400" dirty="0" smtClean="0">
                <a:solidFill>
                  <a:srgbClr val="000000"/>
                </a:solidFill>
              </a:rPr>
              <a:t>булочка и пр.) </a:t>
            </a:r>
            <a:r>
              <a:rPr lang="ru-RU" altLang="ru-RU" sz="1400" dirty="0">
                <a:solidFill>
                  <a:srgbClr val="000000"/>
                </a:solidFill>
              </a:rPr>
              <a:t>расчет будет производиться с использованием карты школьника.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dirty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1400" b="1" u="sng" dirty="0">
                <a:solidFill>
                  <a:srgbClr val="000000"/>
                </a:solidFill>
              </a:rPr>
              <a:t>Можно ли пользоваться картой родителя при оплате покупок в магазинах?</a:t>
            </a:r>
            <a:r>
              <a:rPr lang="ru-RU" altLang="ru-RU" sz="1400" dirty="0">
                <a:solidFill>
                  <a:srgbClr val="000000"/>
                </a:solidFill>
              </a:rPr>
              <a:t> – </a:t>
            </a:r>
            <a:r>
              <a:rPr lang="ru-RU" altLang="ru-RU" sz="1400" dirty="0" smtClean="0">
                <a:solidFill>
                  <a:srgbClr val="000000"/>
                </a:solidFill>
              </a:rPr>
              <a:t>Да. Карта родителя </a:t>
            </a:r>
            <a:r>
              <a:rPr lang="ru-RU" altLang="ru-RU" sz="1400" dirty="0">
                <a:solidFill>
                  <a:srgbClr val="000000"/>
                </a:solidFill>
              </a:rPr>
              <a:t>принимается к оплате во всех торгово-сервисных предприятиях, где принимают к оплате банковские карты</a:t>
            </a:r>
            <a:r>
              <a:rPr lang="ru-RU" altLang="ru-RU" sz="14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b="1" u="sng" dirty="0" smtClean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altLang="ru-RU" sz="1400" b="1" u="sng" dirty="0" smtClean="0">
                <a:solidFill>
                  <a:srgbClr val="000000"/>
                </a:solidFill>
              </a:rPr>
              <a:t>Каков процесс реализации программы, каковы сроки?</a:t>
            </a:r>
            <a:r>
              <a:rPr lang="ru-RU" altLang="ru-RU" sz="1400" dirty="0" smtClean="0">
                <a:solidFill>
                  <a:srgbClr val="000000"/>
                </a:solidFill>
              </a:rPr>
              <a:t> –реализация программы занимает не более 4-х недель. </a:t>
            </a:r>
          </a:p>
          <a:p>
            <a:pPr marL="342900" indent="-342900">
              <a:buClr>
                <a:schemeClr val="accent1"/>
              </a:buClr>
            </a:pPr>
            <a:r>
              <a:rPr lang="ru-RU" altLang="ru-RU" sz="1400" dirty="0" smtClean="0">
                <a:solidFill>
                  <a:srgbClr val="000000"/>
                </a:solidFill>
              </a:rPr>
              <a:t>       Схема реализации выглядит следующим образом:</a:t>
            </a:r>
          </a:p>
          <a:p>
            <a:pPr>
              <a:buClr>
                <a:schemeClr val="accent1"/>
              </a:buClr>
            </a:pPr>
            <a:r>
              <a:rPr lang="ru-RU" sz="1400" dirty="0" smtClean="0"/>
              <a:t>        - Оформление </a:t>
            </a:r>
            <a:r>
              <a:rPr lang="ru-RU" sz="1400" dirty="0"/>
              <a:t>заявки на выпуск карт в дистанционном режиме.</a:t>
            </a:r>
            <a:endParaRPr lang="ru-RU" altLang="ru-RU" sz="1400" dirty="0">
              <a:solidFill>
                <a:srgbClr val="000000"/>
              </a:solidFill>
            </a:endParaRPr>
          </a:p>
          <a:p>
            <a:r>
              <a:rPr lang="ru-RU" sz="1400" dirty="0" smtClean="0"/>
              <a:t>        - Выпуск </a:t>
            </a:r>
            <a:r>
              <a:rPr lang="ru-RU" sz="1400" dirty="0"/>
              <a:t>карт.</a:t>
            </a:r>
          </a:p>
          <a:p>
            <a:pPr>
              <a:buClr>
                <a:schemeClr val="accent1"/>
              </a:buClr>
            </a:pPr>
            <a:r>
              <a:rPr lang="ru-RU" altLang="ru-RU" sz="1400" dirty="0" smtClean="0">
                <a:solidFill>
                  <a:srgbClr val="000000"/>
                </a:solidFill>
              </a:rPr>
              <a:t>        - Выдача </a:t>
            </a:r>
            <a:r>
              <a:rPr lang="ru-RU" altLang="ru-RU" sz="1400" dirty="0">
                <a:solidFill>
                  <a:srgbClr val="000000"/>
                </a:solidFill>
              </a:rPr>
              <a:t>карт.</a:t>
            </a:r>
          </a:p>
          <a:p>
            <a:r>
              <a:rPr lang="ru-RU" sz="1400" dirty="0" smtClean="0"/>
              <a:t>        - Установка </a:t>
            </a:r>
            <a:r>
              <a:rPr lang="ru-RU" sz="1400" dirty="0"/>
              <a:t>оборудования в школе.</a:t>
            </a:r>
          </a:p>
          <a:p>
            <a:r>
              <a:rPr lang="ru-RU" sz="1400" dirty="0" smtClean="0"/>
              <a:t>        - Обучение </a:t>
            </a:r>
            <a:r>
              <a:rPr lang="ru-RU" sz="1400" dirty="0"/>
              <a:t>педагогического состава/сотрудников поставщика питания работе с оборудованием.</a:t>
            </a:r>
          </a:p>
          <a:p>
            <a:r>
              <a:rPr lang="ru-RU" sz="1400" dirty="0" smtClean="0"/>
              <a:t>        - Запуск </a:t>
            </a:r>
            <a:r>
              <a:rPr lang="ru-RU" sz="1400" dirty="0"/>
              <a:t>программы, обучение школьников.</a:t>
            </a:r>
          </a:p>
          <a:p>
            <a:r>
              <a:rPr lang="ru-RU" sz="1400" dirty="0" smtClean="0"/>
              <a:t>        - Сопровождение</a:t>
            </a:r>
            <a:r>
              <a:rPr lang="ru-RU" sz="1400" dirty="0"/>
              <a:t>.</a:t>
            </a:r>
            <a:endParaRPr lang="ru-RU" altLang="ru-RU" sz="1600" dirty="0">
              <a:solidFill>
                <a:srgbClr val="000000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ru-RU" altLang="ru-RU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rgbClr val="2F2F2F"/>
      </a:dk1>
      <a:lt1>
        <a:srgbClr val="FFFFFF"/>
      </a:lt1>
      <a:dk2>
        <a:srgbClr val="00643C"/>
      </a:dk2>
      <a:lt2>
        <a:srgbClr val="E9F3EA"/>
      </a:lt2>
      <a:accent1>
        <a:srgbClr val="F58220"/>
      </a:accent1>
      <a:accent2>
        <a:srgbClr val="00643C"/>
      </a:accent2>
      <a:accent3>
        <a:srgbClr val="C0C0C0"/>
      </a:accent3>
      <a:accent4>
        <a:srgbClr val="808080"/>
      </a:accent4>
      <a:accent5>
        <a:srgbClr val="5F5F5F"/>
      </a:accent5>
      <a:accent6>
        <a:srgbClr val="333333"/>
      </a:accent6>
      <a:hlink>
        <a:srgbClr val="00643C"/>
      </a:hlink>
      <a:folHlink>
        <a:srgbClr val="F5822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6469</TotalTime>
  <Words>733</Words>
  <Application>Microsoft Office PowerPoint</Application>
  <PresentationFormat>Произвольный</PresentationFormat>
  <Paragraphs>98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Программа  ШКОЛЬНАЯ КАРТА  г. Иркутск                                                  2021г.</vt:lpstr>
      <vt:lpstr>Программа ШКОЛЬНАЯ КАРТА</vt:lpstr>
      <vt:lpstr>Технологии</vt:lpstr>
      <vt:lpstr>Мобильное приложение ШКОЛЬНАЯ КАРТА</vt:lpstr>
      <vt:lpstr>Программа Школьная карта</vt:lpstr>
      <vt:lpstr>Часто задаваемые вопросы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MolozhenA</dc:creator>
  <cp:lastModifiedBy>user</cp:lastModifiedBy>
  <cp:revision>81</cp:revision>
  <cp:lastPrinted>2020-02-04T02:23:10Z</cp:lastPrinted>
  <dcterms:created xsi:type="dcterms:W3CDTF">2019-06-11T13:35:18Z</dcterms:created>
  <dcterms:modified xsi:type="dcterms:W3CDTF">2021-04-09T08:28:04Z</dcterms:modified>
</cp:coreProperties>
</file>