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2" r:id="rId6"/>
    <p:sldId id="260" r:id="rId7"/>
    <p:sldId id="263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64" r:id="rId16"/>
    <p:sldId id="26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ABA48C-30C7-4DB7-8BF0-82BBDE061B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4960F72-33B6-49DB-87EB-2362F48655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06D124-F32F-4E2F-81BA-ABC3A344B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889C2-99E1-43A1-A86D-6DF6BE78F3F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673586-D558-4828-968F-E08B88946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95076A-145B-4CEB-9075-1782D2477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C39F-0EDC-40F4-91D2-0E7039E6C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334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07DFF9-042F-4EF6-8F5F-543E0EC2F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3C662E2-1BFC-4417-B285-2AAFEC40AC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B4CD75-8003-493A-8C06-7E0165723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889C2-99E1-43A1-A86D-6DF6BE78F3F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462E0F-F966-4AFB-8C31-201E35401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054392-A069-496A-961F-8A0E5AC1A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C39F-0EDC-40F4-91D2-0E7039E6C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5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E50BFF9-1CD6-4F36-BC43-2E10401578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3EEED47-4444-4633-9903-339018F51F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A7DFEC-A140-4C73-8555-38255F7E5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889C2-99E1-43A1-A86D-6DF6BE78F3F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B94801-F795-46B2-86EC-2037A245B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CC6C02-C998-4D8D-AA97-024EB4567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C39F-0EDC-40F4-91D2-0E7039E6C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68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4FA594-9E1D-4E78-8247-1FBA62F70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C8CAD5-2CE0-4416-A300-D119B5FD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15AB49B-D5A1-43A1-90BE-B01A14721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889C2-99E1-43A1-A86D-6DF6BE78F3F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67F2B9-842B-4419-9ADF-C24446ADB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27FA885-72FA-46BF-8AED-AAC5E6A12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C39F-0EDC-40F4-91D2-0E7039E6C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367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EBCC3E-D692-41A9-BA5D-947F3B844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8665EC0-09E0-4EB3-BC79-B4A4A65BA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E31DC9-4236-4EC0-A65A-019554DF5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889C2-99E1-43A1-A86D-6DF6BE78F3F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B288D1-B72C-4936-ADBA-1EB7B3580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22F60C-278A-421E-89A0-0F2EFEF93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C39F-0EDC-40F4-91D2-0E7039E6C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435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76B978-F672-472A-ABA4-BD5987FE9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34731C-D15F-4D2F-8445-FFE0169D5A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7A9D738-3FCB-4E7C-8601-523FC0D7BA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CC7893E-D22B-4695-9E2F-E9BAF2EE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889C2-99E1-43A1-A86D-6DF6BE78F3F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D844A5B-44F7-40E2-9D1F-29ABAC9F1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8C38407-34EB-4F8C-BAA1-460570F3E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C39F-0EDC-40F4-91D2-0E7039E6C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053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AE8A78-788C-429F-BA62-4EBAD00C7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76F5139-D80C-487D-86B7-F4C25516C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CEFFA5A-CD44-449D-9305-75BA79B190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986C78F-A570-49A8-BB30-88FA744437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171954F-2B18-496A-978A-DA2B132989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DEE3902-3370-4153-9D6F-11415371F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889C2-99E1-43A1-A86D-6DF6BE78F3F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15147E6-2C47-420E-9B01-87C77728F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08A20E9-BA77-4F3C-AD6D-776B2BA73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C39F-0EDC-40F4-91D2-0E7039E6C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883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BDB353-F0FA-48A5-8F02-6F67C4936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106B729-813A-4B27-9336-7A2C52B1F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889C2-99E1-43A1-A86D-6DF6BE78F3F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888A351-93FF-4EF2-BEBE-215656EFD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ACC58D0-46B6-43A3-867E-D36933DF4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C39F-0EDC-40F4-91D2-0E7039E6C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148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82599E4-B850-4A21-92A9-5E4DC14F2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889C2-99E1-43A1-A86D-6DF6BE78F3F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B4B647D-23C7-401D-A4F7-13FC1525A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D5D738-4DDE-49AA-8746-6AB64DDF9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C39F-0EDC-40F4-91D2-0E7039E6C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450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5130B1-384D-4B78-B544-9F57216C1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2C47BF-BF0D-493B-8A08-900A4D1A1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AC80B14-B372-4798-8F53-CAC335E6E2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56F40C7-73EE-4744-B26C-0227C95EB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889C2-99E1-43A1-A86D-6DF6BE78F3F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AF0A37-E2C5-4AAF-9CB4-74E30CEDB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C22E9C8-14F3-4D00-865B-FA38B4F35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C39F-0EDC-40F4-91D2-0E7039E6C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00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88B5DA-CF33-46AF-A779-5ACF426EE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EA7E01C-1DE2-49F3-A5CF-B2301BA96E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CDED2B1-BCDA-474C-852E-A8BA0AD9EB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564372C-7523-491E-BFA5-EF4F94DD4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889C2-99E1-43A1-A86D-6DF6BE78F3F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4F442CD-8A24-4C3F-A768-A7D2FB2FB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AAEED3F-B54C-41A5-BE47-5406A78D4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AC39F-0EDC-40F4-91D2-0E7039E6C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389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7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FD577A-FF26-47B9-8FB5-16028B988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F94B4E7-3E40-4030-8DB5-CBE43D0339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448D42-6313-469F-ACB1-570D9D3397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889C2-99E1-43A1-A86D-6DF6BE78F3F5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1E5A902-792C-4237-AD36-908970B6B1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12E954-9AAD-4669-B6D5-E525AAAD94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AC39F-0EDC-40F4-91D2-0E7039E6C8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223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10" Type="http://schemas.openxmlformats.org/officeDocument/2006/relationships/image" Target="../media/image12.jpg"/><Relationship Id="rId4" Type="http://schemas.openxmlformats.org/officeDocument/2006/relationships/image" Target="../media/image6.jpeg"/><Relationship Id="rId9" Type="http://schemas.openxmlformats.org/officeDocument/2006/relationships/image" Target="../media/image11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B44AAD-834C-496A-9902-FB781036B5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9869" y="406400"/>
            <a:ext cx="9772261" cy="2387600"/>
          </a:xfrm>
        </p:spPr>
        <p:txBody>
          <a:bodyPr>
            <a:normAutofit/>
          </a:bodyPr>
          <a:lstStyle/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Семьи </a:t>
            </a:r>
            <a:b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МБОУ г. Иркутска СОШ №5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024F8D5-2704-4F93-8884-779547D86A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87407"/>
          </a:xfrm>
        </p:spPr>
        <p:txBody>
          <a:bodyPr>
            <a:normAutofit/>
          </a:bodyPr>
          <a:lstStyle/>
          <a:p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16.04.2022г.</a:t>
            </a:r>
          </a:p>
        </p:txBody>
      </p:sp>
    </p:spTree>
    <p:extLst>
      <p:ext uri="{BB962C8B-B14F-4D97-AF65-F5344CB8AC3E}">
        <p14:creationId xmlns:p14="http://schemas.microsoft.com/office/powerpoint/2010/main" val="2133031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DBC9F8A-E6FD-4D03-9265-4DEF035D468B}"/>
              </a:ext>
            </a:extLst>
          </p:cNvPr>
          <p:cNvSpPr/>
          <p:nvPr/>
        </p:nvSpPr>
        <p:spPr>
          <a:xfrm>
            <a:off x="746449" y="111967"/>
            <a:ext cx="10515600" cy="1325563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>
                <a:solidFill>
                  <a:schemeClr val="tx1"/>
                </a:solidFill>
                <a:latin typeface="Century Gothic" panose="020B0502020202020204" pitchFamily="34" charset="0"/>
              </a:rPr>
              <a:t>Кулинарная Семья: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09CB98A1-70D2-45D8-A7D7-8C5873300D89}"/>
              </a:ext>
            </a:extLst>
          </p:cNvPr>
          <p:cNvSpPr/>
          <p:nvPr/>
        </p:nvSpPr>
        <p:spPr>
          <a:xfrm>
            <a:off x="418322" y="1735494"/>
            <a:ext cx="11355355" cy="4842588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Игра состоит из 4 этапов</a:t>
            </a:r>
          </a:p>
          <a:p>
            <a:r>
              <a:rPr lang="ru-RU" sz="2000" b="1" dirty="0">
                <a:solidFill>
                  <a:schemeClr val="tx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этап: </a:t>
            </a:r>
            <a:r>
              <a:rPr lang="ru-RU" sz="2000" b="1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Интеллектуальный этап, на соответствие:</a:t>
            </a:r>
            <a:r>
              <a:rPr lang="ru-RU" sz="2000" b="1" dirty="0">
                <a:solidFill>
                  <a:schemeClr val="tx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Команды должны собрать (на время) картинки на соответствие страны и национального блюда.</a:t>
            </a:r>
            <a:endParaRPr lang="ru-RU" sz="2000" dirty="0">
              <a:solidFill>
                <a:schemeClr val="tx1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этап: Практический этап:</a:t>
            </a:r>
            <a:r>
              <a:rPr lang="ru-RU" sz="2000" b="1" dirty="0">
                <a:solidFill>
                  <a:schemeClr val="tx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Командам будет дано задание практического характера. Будет учитываться время и качество выполнения ( например: почистить килограмм картофеля, покрошить лук и </a:t>
            </a:r>
            <a:r>
              <a:rPr lang="ru-RU" sz="2000" dirty="0" err="1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т.д</a:t>
            </a: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lvl="0"/>
            <a:r>
              <a:rPr lang="ru-RU" sz="2000" b="1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этап: Креативный этап:</a:t>
            </a:r>
            <a:r>
              <a:rPr lang="ru-RU" sz="2000" b="1" dirty="0">
                <a:solidFill>
                  <a:schemeClr val="tx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Команды должны будут сделать сервировку стола с учетом всех требований.</a:t>
            </a:r>
            <a:endParaRPr lang="ru-RU" sz="2000" dirty="0">
              <a:solidFill>
                <a:schemeClr val="tx1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этап: Домашнее задание «Традиции моей семьи»:</a:t>
            </a:r>
            <a:r>
              <a:rPr lang="ru-RU" sz="2000" b="1" dirty="0">
                <a:solidFill>
                  <a:schemeClr val="tx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Командам необходимо приготовить блюдо своей семьи которое стало традиционным (готовится на праздник или прост воскресное блюдо, передается из поколения в поколение или вновь заведенная традиция, оригинальный рецепт или рецепт с изменениями семьи). </a:t>
            </a:r>
          </a:p>
          <a:p>
            <a:pPr marL="228600"/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защиты блюда готовится рассказ и презентация, защита 5 мин.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6272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DBC9F8A-E6FD-4D03-9265-4DEF035D468B}"/>
              </a:ext>
            </a:extLst>
          </p:cNvPr>
          <p:cNvSpPr/>
          <p:nvPr/>
        </p:nvSpPr>
        <p:spPr>
          <a:xfrm>
            <a:off x="744682" y="196113"/>
            <a:ext cx="10515600" cy="1325563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>
                <a:solidFill>
                  <a:schemeClr val="tx1"/>
                </a:solidFill>
                <a:latin typeface="Century Gothic" panose="020B0502020202020204" pitchFamily="34" charset="0"/>
              </a:rPr>
              <a:t>Танцующая Семья: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09CB98A1-70D2-45D8-A7D7-8C5873300D89}"/>
              </a:ext>
            </a:extLst>
          </p:cNvPr>
          <p:cNvSpPr/>
          <p:nvPr/>
        </p:nvSpPr>
        <p:spPr>
          <a:xfrm>
            <a:off x="744682" y="2037849"/>
            <a:ext cx="10515600" cy="3261303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Игра состоит из 4 этапов</a:t>
            </a:r>
          </a:p>
          <a:p>
            <a:endParaRPr lang="ru-RU" sz="2000" b="1" dirty="0">
              <a:solidFill>
                <a:schemeClr val="tx1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1 этап: Визитная карточка команды (название, приветствие с помощью хореографической пластики)</a:t>
            </a:r>
          </a:p>
          <a:p>
            <a:r>
              <a:rPr lang="ru-RU" sz="2000" dirty="0">
                <a:solidFill>
                  <a:schemeClr val="tx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2 этап: </a:t>
            </a: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Знание танцев народов мира (Сиртаки, Лезгинка, Тарантелла, Калинка, Кантри, Еврейский, Цыганский)</a:t>
            </a:r>
            <a:endParaRPr lang="ru-RU" sz="2000" dirty="0">
              <a:solidFill>
                <a:schemeClr val="tx1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этап: </a:t>
            </a: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составлять комбинацию из предложенных элементов танца</a:t>
            </a:r>
          </a:p>
          <a:p>
            <a:r>
              <a:rPr lang="ru-RU" sz="2000" dirty="0">
                <a:solidFill>
                  <a:schemeClr val="tx1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этап: </a:t>
            </a: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Исполнение собственного танцевального произведения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7417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DBC9F8A-E6FD-4D03-9265-4DEF035D468B}"/>
              </a:ext>
            </a:extLst>
          </p:cNvPr>
          <p:cNvSpPr/>
          <p:nvPr/>
        </p:nvSpPr>
        <p:spPr>
          <a:xfrm>
            <a:off x="744682" y="196113"/>
            <a:ext cx="10515600" cy="1325563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>
                <a:solidFill>
                  <a:schemeClr val="tx1"/>
                </a:solidFill>
                <a:latin typeface="Century Gothic" panose="020B0502020202020204" pitchFamily="34" charset="0"/>
              </a:rPr>
              <a:t>Танцующая Семья: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09CB98A1-70D2-45D8-A7D7-8C5873300D89}"/>
              </a:ext>
            </a:extLst>
          </p:cNvPr>
          <p:cNvSpPr/>
          <p:nvPr/>
        </p:nvSpPr>
        <p:spPr>
          <a:xfrm>
            <a:off x="744682" y="2037849"/>
            <a:ext cx="10515600" cy="3261303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Игра состоит из 4 этапов</a:t>
            </a:r>
          </a:p>
          <a:p>
            <a:endParaRPr lang="ru-RU" sz="2000" b="1" dirty="0">
              <a:solidFill>
                <a:schemeClr val="tx1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1 этап: Визитная карточка команды (название, приветствие с помощью хореографической пластики)</a:t>
            </a:r>
          </a:p>
          <a:p>
            <a:r>
              <a:rPr lang="ru-RU" sz="2000" dirty="0">
                <a:solidFill>
                  <a:schemeClr val="tx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2 этап: </a:t>
            </a: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Знание танцев народов мира (Сиртаки, Лезгинка, Тарантелла, Калинка, Кантри, Еврейский, Цыганский)</a:t>
            </a:r>
            <a:endParaRPr lang="ru-RU" sz="2000" dirty="0">
              <a:solidFill>
                <a:schemeClr val="tx1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этап: </a:t>
            </a: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составлять комбинацию из предложенных элементов танца</a:t>
            </a:r>
          </a:p>
          <a:p>
            <a:r>
              <a:rPr lang="ru-RU" sz="2000" dirty="0">
                <a:solidFill>
                  <a:schemeClr val="tx1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этап: </a:t>
            </a: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Исполнение собственного танцевального произведения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28802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DBC9F8A-E6FD-4D03-9265-4DEF035D468B}"/>
              </a:ext>
            </a:extLst>
          </p:cNvPr>
          <p:cNvSpPr/>
          <p:nvPr/>
        </p:nvSpPr>
        <p:spPr>
          <a:xfrm>
            <a:off x="744682" y="196113"/>
            <a:ext cx="10515600" cy="1325563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>
                <a:solidFill>
                  <a:schemeClr val="tx1"/>
                </a:solidFill>
                <a:latin typeface="Century Gothic" panose="020B0502020202020204" pitchFamily="34" charset="0"/>
              </a:rPr>
              <a:t>Творческая Семья: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09CB98A1-70D2-45D8-A7D7-8C5873300D89}"/>
              </a:ext>
            </a:extLst>
          </p:cNvPr>
          <p:cNvSpPr/>
          <p:nvPr/>
        </p:nvSpPr>
        <p:spPr>
          <a:xfrm>
            <a:off x="744682" y="2065841"/>
            <a:ext cx="10515600" cy="3261303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>
              <a:lnSpc>
                <a:spcPct val="107000"/>
              </a:lnSpc>
              <a:spcAft>
                <a:spcPts val="800"/>
              </a:spcAft>
              <a:buSzPts val="1400"/>
            </a:pP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зависимости от увлечений и способностей семьи представляет творческую работу- рисунок, поделку в любой технике и из любого материала.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  <a:buSzPts val="1400"/>
            </a:pPr>
            <a:r>
              <a:rPr lang="ru-RU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Творческие работы должны быть авторскими и выполнены совместными усилиями всех членов семьи, иметь созидательный, жизнеутверждающий характер (представление негативного опыта не допускается).</a:t>
            </a:r>
            <a:endParaRPr lang="ru-RU" sz="2000" dirty="0">
              <a:solidFill>
                <a:schemeClr val="tx1"/>
              </a:solidFill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5941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DBC9F8A-E6FD-4D03-9265-4DEF035D468B}"/>
              </a:ext>
            </a:extLst>
          </p:cNvPr>
          <p:cNvSpPr/>
          <p:nvPr/>
        </p:nvSpPr>
        <p:spPr>
          <a:xfrm>
            <a:off x="744682" y="196113"/>
            <a:ext cx="10515600" cy="1325563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>
                <a:solidFill>
                  <a:schemeClr val="tx1"/>
                </a:solidFill>
                <a:latin typeface="Century Gothic" panose="020B0502020202020204" pitchFamily="34" charset="0"/>
              </a:rPr>
              <a:t>Читающая Семья: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09CB98A1-70D2-45D8-A7D7-8C5873300D89}"/>
              </a:ext>
            </a:extLst>
          </p:cNvPr>
          <p:cNvSpPr/>
          <p:nvPr/>
        </p:nvSpPr>
        <p:spPr>
          <a:xfrm>
            <a:off x="838200" y="1521676"/>
            <a:ext cx="10515600" cy="5140211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Домашнее задание </a:t>
            </a:r>
            <a:endParaRPr lang="ru-RU" sz="2000" dirty="0">
              <a:solidFill>
                <a:schemeClr val="tx1"/>
              </a:solidFill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«Визитная карточка» - представление всех членов семьи в любой форме. Продолжительность выступления не более 5 минут.</a:t>
            </a:r>
          </a:p>
          <a:p>
            <a:pPr marL="457200" indent="-457200">
              <a:buAutoNum type="arabicPeriod"/>
            </a:pP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Конкурс «Путешествие в мир детских книг родителей». </a:t>
            </a:r>
            <a:r>
              <a:rPr lang="ru-RU" sz="2000" b="1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«Наша любимая книга»</a:t>
            </a: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. Участникам предлагается сделать рекламу особо памятной, любимой книги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К 85-летию В.Г. Распутина. Сделать презентацию 5-10 слайдов по тематике:</a:t>
            </a:r>
            <a:r>
              <a:rPr lang="ru-RU" sz="2000" dirty="0">
                <a:solidFill>
                  <a:schemeClr val="tx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Детство писателя</a:t>
            </a:r>
            <a:r>
              <a:rPr lang="ru-RU" sz="2000" dirty="0">
                <a:solidFill>
                  <a:schemeClr val="tx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Творчество, литературное наследие</a:t>
            </a:r>
            <a:r>
              <a:rPr lang="ru-RU" sz="2000" dirty="0">
                <a:solidFill>
                  <a:schemeClr val="tx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Общественная деятельность</a:t>
            </a:r>
            <a:r>
              <a:rPr lang="ru-RU" sz="2000" dirty="0">
                <a:solidFill>
                  <a:schemeClr val="tx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Отношение писателя к родному краю, природе, Байкал в судьбе и творчестве писателя.</a:t>
            </a:r>
            <a:r>
              <a:rPr lang="ru-RU" sz="2000" dirty="0">
                <a:solidFill>
                  <a:schemeClr val="tx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Государственные награды.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9. К 90-летию Е. А. Евтушенко</a:t>
            </a:r>
            <a:r>
              <a:rPr lang="ru-RU" sz="2000" dirty="0">
                <a:solidFill>
                  <a:schemeClr val="tx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Выучить по1 небольшому стихотворению (участвуют как дети, так и их родители).</a:t>
            </a:r>
          </a:p>
        </p:txBody>
      </p:sp>
    </p:spTree>
    <p:extLst>
      <p:ext uri="{BB962C8B-B14F-4D97-AF65-F5344CB8AC3E}">
        <p14:creationId xmlns:p14="http://schemas.microsoft.com/office/powerpoint/2010/main" val="8070029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AFF329-FCC7-4BA9-90DE-B105DEE41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 descr="Изображение выглядит как еда, пол, другой, несколько&#10;&#10;Автоматически созданное описание">
            <a:extLst>
              <a:ext uri="{FF2B5EF4-FFF2-40B4-BE49-F238E27FC236}">
                <a16:creationId xmlns:a16="http://schemas.microsoft.com/office/drawing/2014/main" id="{D634FDDB-0A09-400D-9EE3-7085952807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416" y="-64992"/>
            <a:ext cx="8275027" cy="6209255"/>
          </a:xfrm>
          <a:prstGeom prst="rect">
            <a:avLst/>
          </a:prstGeom>
        </p:spPr>
      </p:pic>
      <p:pic>
        <p:nvPicPr>
          <p:cNvPr id="5" name="Объект 4" descr="Изображение выглядит как внутренний, человек, стена, пол&#10;&#10;Автоматически созданное описание">
            <a:extLst>
              <a:ext uri="{FF2B5EF4-FFF2-40B4-BE49-F238E27FC236}">
                <a16:creationId xmlns:a16="http://schemas.microsoft.com/office/drawing/2014/main" id="{142CC5DE-4E13-4921-9609-92B7D920DD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52" y="9349"/>
            <a:ext cx="7590948" cy="5695950"/>
          </a:xfrm>
        </p:spPr>
      </p:pic>
      <p:pic>
        <p:nvPicPr>
          <p:cNvPr id="7" name="Рисунок 6" descr="Изображение выглядит как внутренний, стена, человек, потолок&#10;&#10;Автоматически созданное описание">
            <a:extLst>
              <a:ext uri="{FF2B5EF4-FFF2-40B4-BE49-F238E27FC236}">
                <a16:creationId xmlns:a16="http://schemas.microsoft.com/office/drawing/2014/main" id="{54E56DFD-AB22-4CC3-984B-9511347505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48" y="1275438"/>
            <a:ext cx="7340600" cy="5505450"/>
          </a:xfrm>
          <a:prstGeom prst="rect">
            <a:avLst/>
          </a:prstGeom>
        </p:spPr>
      </p:pic>
      <p:pic>
        <p:nvPicPr>
          <p:cNvPr id="4" name="Рисунок 3" descr="Изображение выглядит как пол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1A303DF1-D7CA-461B-9449-B98C571958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76" y="1489048"/>
            <a:ext cx="6905148" cy="5178861"/>
          </a:xfrm>
          <a:prstGeom prst="rect">
            <a:avLst/>
          </a:prstGeom>
        </p:spPr>
      </p:pic>
      <p:pic>
        <p:nvPicPr>
          <p:cNvPr id="8" name="Рисунок 7" descr="Изображение выглядит как стена, человек, внутренний, группа&#10;&#10;Автоматически созданное описание">
            <a:extLst>
              <a:ext uri="{FF2B5EF4-FFF2-40B4-BE49-F238E27FC236}">
                <a16:creationId xmlns:a16="http://schemas.microsoft.com/office/drawing/2014/main" id="{5DBDD9FC-45DE-4E0E-BA36-AA8CFF00F9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786" y="1220746"/>
            <a:ext cx="7413523" cy="5560142"/>
          </a:xfrm>
          <a:prstGeom prst="rect">
            <a:avLst/>
          </a:prstGeom>
        </p:spPr>
      </p:pic>
      <p:pic>
        <p:nvPicPr>
          <p:cNvPr id="11" name="Рисунок 10" descr="Изображение выглядит как текст, внутренний, стол, пол&#10;&#10;Автоматически созданное описание">
            <a:extLst>
              <a:ext uri="{FF2B5EF4-FFF2-40B4-BE49-F238E27FC236}">
                <a16:creationId xmlns:a16="http://schemas.microsoft.com/office/drawing/2014/main" id="{D9B8E910-E149-47B6-8C25-E1DA75F34AC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060" y="0"/>
            <a:ext cx="7590948" cy="5693211"/>
          </a:xfrm>
          <a:prstGeom prst="rect">
            <a:avLst/>
          </a:prstGeom>
        </p:spPr>
      </p:pic>
      <p:pic>
        <p:nvPicPr>
          <p:cNvPr id="13" name="Рисунок 12" descr="Изображение выглядит как пол, человек, внутренний, бадминтон&#10;&#10;Автоматически созданное описание">
            <a:extLst>
              <a:ext uri="{FF2B5EF4-FFF2-40B4-BE49-F238E27FC236}">
                <a16:creationId xmlns:a16="http://schemas.microsoft.com/office/drawing/2014/main" id="{ADCD8F6C-3B66-483F-BEF0-B30846F48A0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66" y="1105013"/>
            <a:ext cx="7646356" cy="5734767"/>
          </a:xfrm>
          <a:prstGeom prst="rect">
            <a:avLst/>
          </a:prstGeom>
        </p:spPr>
      </p:pic>
      <p:pic>
        <p:nvPicPr>
          <p:cNvPr id="17" name="Рисунок 16" descr="Изображение выглядит как внутренний, потолок&#10;&#10;Автоматически созданное описание">
            <a:extLst>
              <a:ext uri="{FF2B5EF4-FFF2-40B4-BE49-F238E27FC236}">
                <a16:creationId xmlns:a16="http://schemas.microsoft.com/office/drawing/2014/main" id="{421F7887-DD56-4B68-8183-D62C722C7B4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1943"/>
            <a:ext cx="8709812" cy="6532359"/>
          </a:xfrm>
          <a:prstGeom prst="rect">
            <a:avLst/>
          </a:prstGeom>
        </p:spPr>
      </p:pic>
      <p:pic>
        <p:nvPicPr>
          <p:cNvPr id="15" name="Рисунок 14" descr="Изображение выглядит как текст, внутренний, потолок&#10;&#10;Автоматически созданное описание">
            <a:extLst>
              <a:ext uri="{FF2B5EF4-FFF2-40B4-BE49-F238E27FC236}">
                <a16:creationId xmlns:a16="http://schemas.microsoft.com/office/drawing/2014/main" id="{0E624201-0882-48CF-BE98-DDD9800BA7E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650" y="422614"/>
            <a:ext cx="8580514" cy="643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69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18778C45-724A-45D6-8EBF-FDE0B8C78849}"/>
              </a:ext>
            </a:extLst>
          </p:cNvPr>
          <p:cNvSpPr/>
          <p:nvPr/>
        </p:nvSpPr>
        <p:spPr>
          <a:xfrm>
            <a:off x="838200" y="289367"/>
            <a:ext cx="10515600" cy="3907112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i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Семья – это труд, друг о друге забота, семья – это много домашней работы. Семья – это важно! Семья – это сложно! Но счастливо жить одному невозможно! </a:t>
            </a:r>
            <a:endParaRPr lang="ru-RU" sz="32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24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311A2D4F-0428-4829-813B-A1EE24921572}"/>
              </a:ext>
            </a:extLst>
          </p:cNvPr>
          <p:cNvSpPr/>
          <p:nvPr/>
        </p:nvSpPr>
        <p:spPr>
          <a:xfrm>
            <a:off x="749300" y="1253331"/>
            <a:ext cx="10693400" cy="4351338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sz="2800" dirty="0">
                <a:solidFill>
                  <a:schemeClr val="tx1"/>
                </a:solidFill>
                <a:latin typeface="Century Gothic" pitchFamily="34" charset="0"/>
              </a:rPr>
              <a:t>Дорогие родители!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2800" dirty="0">
                <a:solidFill>
                  <a:schemeClr val="tx1"/>
                </a:solidFill>
                <a:latin typeface="Century Gothic" pitchFamily="34" charset="0"/>
              </a:rPr>
              <a:t>Приглашаем Вас принять участие в мероприятиях, посвященных Дню Семьи, </a:t>
            </a:r>
            <a:r>
              <a:rPr lang="ru-RU" sz="2800">
                <a:solidFill>
                  <a:schemeClr val="tx1"/>
                </a:solidFill>
                <a:latin typeface="Century Gothic" pitchFamily="34" charset="0"/>
              </a:rPr>
              <a:t>которые состоятся </a:t>
            </a:r>
            <a:r>
              <a:rPr lang="ru-RU" sz="2800" dirty="0">
                <a:solidFill>
                  <a:schemeClr val="tx1"/>
                </a:solidFill>
                <a:latin typeface="Century Gothic" pitchFamily="34" charset="0"/>
              </a:rPr>
              <a:t>в нашей школе 16 апреля 2022 года.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9349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B5794FBC-F14E-475A-9E29-6436476BCE74}"/>
              </a:ext>
            </a:extLst>
          </p:cNvPr>
          <p:cNvSpPr/>
          <p:nvPr/>
        </p:nvSpPr>
        <p:spPr>
          <a:xfrm>
            <a:off x="744682" y="196113"/>
            <a:ext cx="10515600" cy="1325563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>
                <a:solidFill>
                  <a:schemeClr val="tx1"/>
                </a:solidFill>
                <a:latin typeface="Century Gothic" panose="020B0502020202020204" pitchFamily="34" charset="0"/>
              </a:rPr>
              <a:t>Цель проведения мероприятия: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8F65B475-4510-4D2B-804F-7B981A0BDC85}"/>
              </a:ext>
            </a:extLst>
          </p:cNvPr>
          <p:cNvSpPr/>
          <p:nvPr/>
        </p:nvSpPr>
        <p:spPr>
          <a:xfrm>
            <a:off x="744682" y="2037849"/>
            <a:ext cx="10515600" cy="3261303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День семьи в школе проводится с целью укрепления педагогического сотрудничества с родителями обучающихся; сохранения семейных ценностей и традиций.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0335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233AE524-8D75-41A5-B2E8-D525F96EBF51}"/>
              </a:ext>
            </a:extLst>
          </p:cNvPr>
          <p:cNvSpPr/>
          <p:nvPr/>
        </p:nvSpPr>
        <p:spPr>
          <a:xfrm>
            <a:off x="744682" y="196113"/>
            <a:ext cx="10515600" cy="1325563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>
                <a:solidFill>
                  <a:schemeClr val="tx1"/>
                </a:solidFill>
                <a:latin typeface="Century Gothic" panose="020B0502020202020204" pitchFamily="34" charset="0"/>
              </a:rPr>
              <a:t>Номинации конкурса: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53039C64-48B6-4718-8CF0-337B49B43E83}"/>
              </a:ext>
            </a:extLst>
          </p:cNvPr>
          <p:cNvSpPr/>
          <p:nvPr/>
        </p:nvSpPr>
        <p:spPr>
          <a:xfrm>
            <a:off x="744682" y="2037849"/>
            <a:ext cx="10515600" cy="4213661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Спортивная семья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Интеллектуальная семья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Кулинарная семья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Танцевальная семья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Творческая семья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Читающая семья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Музыкальная (поющая) семья</a:t>
            </a:r>
          </a:p>
          <a:p>
            <a:pPr marL="342900" indent="-342900" algn="ctr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8572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569AC08-B826-4210-9CBF-12328A7B0839}"/>
              </a:ext>
            </a:extLst>
          </p:cNvPr>
          <p:cNvSpPr/>
          <p:nvPr/>
        </p:nvSpPr>
        <p:spPr>
          <a:xfrm>
            <a:off x="714375" y="153830"/>
            <a:ext cx="10515600" cy="1303495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>
                <a:solidFill>
                  <a:schemeClr val="tx1"/>
                </a:solidFill>
                <a:latin typeface="Century Gothic" panose="020B0502020202020204" pitchFamily="34" charset="0"/>
              </a:rPr>
              <a:t>Программа дня: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CAF62BD4-8179-4C47-9E64-5960BB613B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8725" t="33501" r="41504" b="18704"/>
          <a:stretch/>
        </p:blipFill>
        <p:spPr>
          <a:xfrm>
            <a:off x="2160627" y="1457325"/>
            <a:ext cx="7623095" cy="5172075"/>
          </a:xfrm>
        </p:spPr>
      </p:pic>
    </p:spTree>
    <p:extLst>
      <p:ext uri="{BB962C8B-B14F-4D97-AF65-F5344CB8AC3E}">
        <p14:creationId xmlns:p14="http://schemas.microsoft.com/office/powerpoint/2010/main" val="423072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7D57C880-C166-41B0-B29C-CFC55EF81221}"/>
              </a:ext>
            </a:extLst>
          </p:cNvPr>
          <p:cNvSpPr/>
          <p:nvPr/>
        </p:nvSpPr>
        <p:spPr>
          <a:xfrm>
            <a:off x="838200" y="195963"/>
            <a:ext cx="10515600" cy="1325563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>
                <a:solidFill>
                  <a:schemeClr val="tx1"/>
                </a:solidFill>
                <a:latin typeface="Century Gothic" panose="020B0502020202020204" pitchFamily="34" charset="0"/>
              </a:rPr>
              <a:t>Программа дня: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C2C02CC2-81FC-436D-96C2-11E673D1C02D}"/>
              </a:ext>
            </a:extLst>
          </p:cNvPr>
          <p:cNvSpPr/>
          <p:nvPr/>
        </p:nvSpPr>
        <p:spPr>
          <a:xfrm>
            <a:off x="838200" y="2075171"/>
            <a:ext cx="10515600" cy="3261303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10:45 прибытие и регистрация конкурсантов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11:00 начало конкурсных мероприятий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12:00 обсуждение и подведение итогов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  <a:latin typeface="Century Gothic" panose="020B0502020202020204" pitchFamily="34" charset="0"/>
              </a:rPr>
              <a:t>12:30 общий сбор в актовом зале</a:t>
            </a:r>
          </a:p>
          <a:p>
            <a:pPr marL="342900" indent="-342900" algn="ctr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646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DBC9F8A-E6FD-4D03-9265-4DEF035D468B}"/>
              </a:ext>
            </a:extLst>
          </p:cNvPr>
          <p:cNvSpPr/>
          <p:nvPr/>
        </p:nvSpPr>
        <p:spPr>
          <a:xfrm>
            <a:off x="744682" y="167972"/>
            <a:ext cx="10515600" cy="1325563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>
                <a:solidFill>
                  <a:schemeClr val="tx1"/>
                </a:solidFill>
                <a:latin typeface="Century Gothic" panose="020B0502020202020204" pitchFamily="34" charset="0"/>
              </a:rPr>
              <a:t>Интеллектуальная Семья: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09CB98A1-70D2-45D8-A7D7-8C5873300D89}"/>
              </a:ext>
            </a:extLst>
          </p:cNvPr>
          <p:cNvSpPr/>
          <p:nvPr/>
        </p:nvSpPr>
        <p:spPr>
          <a:xfrm>
            <a:off x="744682" y="1558849"/>
            <a:ext cx="10515600" cy="5299152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rgbClr val="333333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ru-RU" sz="2100" b="1" dirty="0">
                <a:solidFill>
                  <a:srgbClr val="333333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Интеллектуальная игра "Где логика"</a:t>
            </a:r>
            <a:br>
              <a:rPr lang="ru-RU" sz="2100" b="1" dirty="0">
                <a:solidFill>
                  <a:srgbClr val="333333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</a:br>
            <a:r>
              <a:rPr lang="ru-RU" sz="2100" b="1" dirty="0">
                <a:solidFill>
                  <a:srgbClr val="333333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Дополнительной подготовки для участия не требуется.</a:t>
            </a:r>
          </a:p>
          <a:p>
            <a:endParaRPr lang="ru-RU" sz="2100" dirty="0">
              <a:solidFill>
                <a:srgbClr val="333333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r>
              <a:rPr lang="ru-RU" sz="2100" dirty="0">
                <a:solidFill>
                  <a:srgbClr val="333333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Игра состоит из 5 раундов</a:t>
            </a:r>
            <a:br>
              <a:rPr lang="ru-RU" sz="2100" dirty="0">
                <a:solidFill>
                  <a:srgbClr val="333333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</a:br>
            <a:r>
              <a:rPr lang="ru-RU" sz="2100" b="1" dirty="0">
                <a:solidFill>
                  <a:srgbClr val="333333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1 раунд: </a:t>
            </a:r>
            <a:r>
              <a:rPr lang="ru-RU" sz="2100" dirty="0">
                <a:solidFill>
                  <a:srgbClr val="333333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Найди общее. Из 3 картинок необходимо найти что же их объединяет.</a:t>
            </a:r>
            <a:br>
              <a:rPr lang="ru-RU" sz="2100" dirty="0">
                <a:solidFill>
                  <a:srgbClr val="333333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</a:br>
            <a:r>
              <a:rPr lang="ru-RU" sz="2100" b="1" dirty="0">
                <a:solidFill>
                  <a:srgbClr val="333333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2 раунд: </a:t>
            </a:r>
            <a:r>
              <a:rPr lang="ru-RU" sz="2100" dirty="0">
                <a:solidFill>
                  <a:srgbClr val="333333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формула всего. Сложить картинки и догадаться, что загадано</a:t>
            </a:r>
            <a:br>
              <a:rPr lang="ru-RU" sz="2100" dirty="0">
                <a:solidFill>
                  <a:srgbClr val="333333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</a:br>
            <a:r>
              <a:rPr lang="ru-RU" sz="2100" b="1" dirty="0">
                <a:solidFill>
                  <a:srgbClr val="333333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3 раунд: </a:t>
            </a:r>
            <a:r>
              <a:rPr lang="ru-RU" sz="2100" dirty="0">
                <a:solidFill>
                  <a:srgbClr val="333333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секретные материалы. Догадаться, чей детский портрет  известного человека</a:t>
            </a:r>
            <a:br>
              <a:rPr lang="ru-RU" sz="2100" dirty="0">
                <a:solidFill>
                  <a:srgbClr val="333333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</a:br>
            <a:r>
              <a:rPr lang="ru-RU" sz="2100" b="1" dirty="0">
                <a:solidFill>
                  <a:srgbClr val="333333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4 раунд: </a:t>
            </a:r>
            <a:r>
              <a:rPr lang="ru-RU" sz="2100" dirty="0">
                <a:solidFill>
                  <a:srgbClr val="333333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Чего-то не хватает. </a:t>
            </a:r>
            <a:br>
              <a:rPr lang="ru-RU" sz="2100" dirty="0">
                <a:solidFill>
                  <a:srgbClr val="333333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</a:br>
            <a:r>
              <a:rPr lang="ru-RU" sz="2100" b="1" dirty="0">
                <a:solidFill>
                  <a:srgbClr val="333333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5 раунд:</a:t>
            </a:r>
            <a:r>
              <a:rPr lang="ru-RU" sz="2100" dirty="0">
                <a:solidFill>
                  <a:srgbClr val="333333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 блиц раунд.  В картинках зашифрованы: строчка из песни,  строчка из сказок,  фразеологизмы или пословицы.  Необходимо догадаться, что зашифровано</a:t>
            </a:r>
            <a:br>
              <a:rPr lang="ru-RU" sz="2100" dirty="0">
                <a:solidFill>
                  <a:srgbClr val="333333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</a:br>
            <a:endParaRPr lang="ru-RU" sz="2100" dirty="0"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r>
              <a:rPr lang="ru-RU" sz="2100" dirty="0">
                <a:solidFill>
                  <a:srgbClr val="333333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Требования к команде: команда должна состоять минимум из 3 человек.</a:t>
            </a:r>
            <a:endParaRPr lang="ru-RU" sz="2100" dirty="0"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ctr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2032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DBC9F8A-E6FD-4D03-9265-4DEF035D468B}"/>
              </a:ext>
            </a:extLst>
          </p:cNvPr>
          <p:cNvSpPr/>
          <p:nvPr/>
        </p:nvSpPr>
        <p:spPr>
          <a:xfrm>
            <a:off x="744682" y="196113"/>
            <a:ext cx="10515600" cy="1325563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>
                <a:solidFill>
                  <a:schemeClr val="tx1"/>
                </a:solidFill>
                <a:latin typeface="Century Gothic" panose="020B0502020202020204" pitchFamily="34" charset="0"/>
              </a:rPr>
              <a:t>Музыкальная семья: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09CB98A1-70D2-45D8-A7D7-8C5873300D89}"/>
              </a:ext>
            </a:extLst>
          </p:cNvPr>
          <p:cNvSpPr/>
          <p:nvPr/>
        </p:nvSpPr>
        <p:spPr>
          <a:xfrm>
            <a:off x="744682" y="1823245"/>
            <a:ext cx="10515600" cy="4689522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333333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Игра состоит из 5 этапов</a:t>
            </a:r>
          </a:p>
          <a:p>
            <a:r>
              <a:rPr lang="ru-RU" sz="2000" b="1" u="sng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этап  «Визитная карточка</a:t>
            </a: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». </a:t>
            </a:r>
          </a:p>
          <a:p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(Презентация семьи: в стихотворной форме или музыкальной форме представить свою семью, рассказать о своих увлечениях.)</a:t>
            </a:r>
          </a:p>
          <a:p>
            <a:r>
              <a:rPr lang="ru-RU" sz="2000" b="1" u="sng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этап  «С миру по нотке»</a:t>
            </a:r>
            <a:endParaRPr lang="ru-RU" sz="2000" dirty="0">
              <a:solidFill>
                <a:schemeClr val="tx1"/>
              </a:solidFill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 За одну минуту участники должны вспомнить слова, в которых есть слоги – ноты. Каждая команда получает свою ноту. Побеждает команда, которая придумала больше слов.</a:t>
            </a:r>
          </a:p>
          <a:p>
            <a:r>
              <a:rPr lang="ru-RU" sz="2000" b="1" u="sng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3 этап «Звездный алфавит»</a:t>
            </a:r>
            <a:endParaRPr lang="ru-RU" sz="2000" dirty="0">
              <a:solidFill>
                <a:schemeClr val="tx1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 Командир каждой команды вытягивает жетон с буквой. Задача команды как можно больше вспомнить исполнителей, фамилии которых начинаются с этой буквы.</a:t>
            </a:r>
          </a:p>
          <a:p>
            <a:r>
              <a:rPr lang="ru-RU" sz="2000" b="1" u="sng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этап Музыкальная викторина  « На знание детских песен». </a:t>
            </a:r>
            <a:endParaRPr lang="ru-RU" sz="2000" dirty="0">
              <a:solidFill>
                <a:schemeClr val="tx1"/>
              </a:solidFill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u="sng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 этап Конкурс «Певцы»</a:t>
            </a:r>
            <a:r>
              <a:rPr lang="ru-RU" sz="2000" b="1" u="sng" dirty="0">
                <a:solidFill>
                  <a:schemeClr val="tx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Исполнить песню (Домашнее задание)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9795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DBC9F8A-E6FD-4D03-9265-4DEF035D468B}"/>
              </a:ext>
            </a:extLst>
          </p:cNvPr>
          <p:cNvSpPr/>
          <p:nvPr/>
        </p:nvSpPr>
        <p:spPr>
          <a:xfrm>
            <a:off x="744682" y="196113"/>
            <a:ext cx="10515600" cy="1325563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>
                <a:solidFill>
                  <a:schemeClr val="tx1"/>
                </a:solidFill>
                <a:latin typeface="Century Gothic" panose="020B0502020202020204" pitchFamily="34" charset="0"/>
              </a:rPr>
              <a:t>Спортивная семья: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09CB98A1-70D2-45D8-A7D7-8C5873300D89}"/>
              </a:ext>
            </a:extLst>
          </p:cNvPr>
          <p:cNvSpPr/>
          <p:nvPr/>
        </p:nvSpPr>
        <p:spPr>
          <a:xfrm>
            <a:off x="744682" y="1679511"/>
            <a:ext cx="10515600" cy="4777274"/>
          </a:xfrm>
          <a:prstGeom prst="roundRect">
            <a:avLst/>
          </a:prstGeom>
          <a:solidFill>
            <a:schemeClr val="bg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Одежда участников</a:t>
            </a:r>
            <a:endParaRPr lang="ru-RU" sz="2000" dirty="0">
              <a:solidFill>
                <a:schemeClr val="tx1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Спортивная форма, кроссовки.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Футболки участников команды должны быть единой цветовой гаммы или иметь эмблему команды.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Во время соревнований участникам запрещается ношение украшений и часов.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 Программа проведения</a:t>
            </a:r>
            <a:endParaRPr lang="ru-RU" sz="2000" dirty="0">
              <a:solidFill>
                <a:schemeClr val="tx1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Визитная карточка команды (название, девиз, эмблема, хобби семьи);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Теоретический этап;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Конкурсы и эстафеты.</a:t>
            </a:r>
          </a:p>
          <a:p>
            <a:pPr marL="342900" indent="-342900" algn="ctr">
              <a:buFont typeface="+mj-lt"/>
              <a:buAutoNum type="arabicPeriod"/>
            </a:pPr>
            <a:endParaRPr lang="ru-RU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5962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867</Words>
  <Application>Microsoft Office PowerPoint</Application>
  <PresentationFormat>Широкоэкранный</PresentationFormat>
  <Paragraphs>76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Century Gothic</vt:lpstr>
      <vt:lpstr>Times New Roman</vt:lpstr>
      <vt:lpstr>Wingdings</vt:lpstr>
      <vt:lpstr>Тема Office</vt:lpstr>
      <vt:lpstr>День Семьи  в МБОУ г. Иркутска СОШ №5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Семьи  в МБОУ г. Иркутска СОШ №5</dc:title>
  <dc:creator>Евгений Петров</dc:creator>
  <cp:lastModifiedBy>Евгений Петров</cp:lastModifiedBy>
  <cp:revision>23</cp:revision>
  <dcterms:created xsi:type="dcterms:W3CDTF">2022-04-07T12:42:09Z</dcterms:created>
  <dcterms:modified xsi:type="dcterms:W3CDTF">2022-04-11T00:45:52Z</dcterms:modified>
</cp:coreProperties>
</file>